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7" r:id="rId2"/>
    <p:sldId id="334" r:id="rId3"/>
    <p:sldId id="299" r:id="rId4"/>
    <p:sldId id="303" r:id="rId5"/>
    <p:sldId id="304" r:id="rId6"/>
    <p:sldId id="306" r:id="rId7"/>
    <p:sldId id="307" r:id="rId8"/>
    <p:sldId id="308" r:id="rId9"/>
    <p:sldId id="309" r:id="rId10"/>
    <p:sldId id="331" r:id="rId11"/>
    <p:sldId id="302" r:id="rId12"/>
    <p:sldId id="310" r:id="rId13"/>
    <p:sldId id="311" r:id="rId14"/>
    <p:sldId id="312" r:id="rId15"/>
    <p:sldId id="305" r:id="rId16"/>
    <p:sldId id="332" r:id="rId17"/>
    <p:sldId id="300" r:id="rId18"/>
    <p:sldId id="333" r:id="rId19"/>
    <p:sldId id="301" r:id="rId20"/>
    <p:sldId id="316" r:id="rId21"/>
    <p:sldId id="317" r:id="rId22"/>
    <p:sldId id="318" r:id="rId23"/>
    <p:sldId id="315" r:id="rId24"/>
    <p:sldId id="319" r:id="rId25"/>
    <p:sldId id="320" r:id="rId26"/>
    <p:sldId id="321" r:id="rId27"/>
    <p:sldId id="314" r:id="rId28"/>
    <p:sldId id="322" r:id="rId29"/>
    <p:sldId id="323" r:id="rId30"/>
    <p:sldId id="324" r:id="rId31"/>
    <p:sldId id="313" r:id="rId32"/>
    <p:sldId id="326" r:id="rId33"/>
    <p:sldId id="327" r:id="rId34"/>
    <p:sldId id="328" r:id="rId35"/>
    <p:sldId id="325" r:id="rId36"/>
    <p:sldId id="330" r:id="rId37"/>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899F9A-1936-406E-A2B0-582704B3FBA0}" v="465" dt="2024-03-11T17:50:28.2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71F0008B-E821-4B61-87BF-440028E30829}" type="datetimeFigureOut">
              <a:rPr lang="fr-FR" smtClean="0"/>
              <a:t>15/08/2025</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D2DB2DD-F307-4EFC-846C-F20232FC9350}" type="slidenum">
              <a:rPr lang="fr-FR" smtClean="0"/>
              <a:t>‹N°›</a:t>
            </a:fld>
            <a:endParaRPr lang="fr-FR"/>
          </a:p>
        </p:txBody>
      </p:sp>
    </p:spTree>
    <p:extLst>
      <p:ext uri="{BB962C8B-B14F-4D97-AF65-F5344CB8AC3E}">
        <p14:creationId xmlns:p14="http://schemas.microsoft.com/office/powerpoint/2010/main" val="3329691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1A9672-94D7-7C6C-82BB-779427A1A8D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CF87A2A-4238-070C-51EF-A0FCF389E8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E874B20-5006-49B0-8C09-FC417A87CF1E}"/>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6DA16C06-7ACA-BDDF-31D9-25B51869F8F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6A7169-2895-7EB8-2C3D-0F017ED09BDD}"/>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1263128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F8C7A1-6AB7-7404-2064-65D83345D8E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5B4B6D8-CF2E-B0E9-3168-28388693EFA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828E723-7EC2-46D5-3812-42BD3170BA6E}"/>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83940092-5152-906E-B217-8E5F383B7C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557387-271C-1283-FF6D-49A84969CFDD}"/>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2101370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D592EAB-1220-3FE5-F0AE-AA7AA1D7CFA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46EFC76-7BE3-D776-52C9-F2D88AF4FBC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1E6DB9-5178-D680-13B3-D5B1EB1B1120}"/>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DF01347F-A39C-3736-A193-83AFD42FA6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A71345D-7A95-A75F-CF2F-0C5C741AAA84}"/>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218952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DDFEC3-CBF9-5807-73AE-3F27B6BD876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7EC1FF3-A948-6DD6-B846-A7F12F8D384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2A4B43-7890-7B43-E93B-977F0C60204D}"/>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79412A74-E334-E155-E8E1-F654A8F8C79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6CDB8F-5A89-577A-A419-779C9FFE89FB}"/>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271604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C7454B-4BDA-36A4-3C02-7B924D0427D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9F9081D-2D3A-5F91-EBA1-595D0FA8C9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51FC856-B235-B109-5666-DCEEDEF21C2D}"/>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AC0D13E7-68E7-1660-244D-0852D9BB1BC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11EF313-D9F8-F40F-6CEE-700528133242}"/>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425232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470F33-D6FE-5A34-46EA-41F27C7FC42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12D088C-0BDC-CEC8-74BB-328B4E50348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5866F38-44DB-217F-191B-947A6D47162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88B9B0C-B6DA-A219-4195-7458D56111AC}"/>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6" name="Espace réservé du pied de page 5">
            <a:extLst>
              <a:ext uri="{FF2B5EF4-FFF2-40B4-BE49-F238E27FC236}">
                <a16:creationId xmlns:a16="http://schemas.microsoft.com/office/drawing/2014/main" id="{338EA2F9-6DAF-00FB-B68E-4BB1FA22710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8800192-824C-180A-DFA1-54B25CEC1E6B}"/>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4065713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8DC592-756A-AA06-BB70-B0B1B5A957D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98045F9-5DEA-6BC0-231B-33C7DBCCEA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7724DC7-FD36-7654-CF80-826BD8B0BB7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C6382F0-CE86-2BD0-4864-E150F76E6A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C938F27A-FAC4-A915-274A-3DF217880D5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608468F-4332-DFB0-0AFC-A26323F4DF01}"/>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8" name="Espace réservé du pied de page 7">
            <a:extLst>
              <a:ext uri="{FF2B5EF4-FFF2-40B4-BE49-F238E27FC236}">
                <a16:creationId xmlns:a16="http://schemas.microsoft.com/office/drawing/2014/main" id="{40158B48-7B98-A792-7490-20390D78C29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DF5E419C-0DBA-4BF5-ECD1-FD47AECBD052}"/>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3146127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2510A1-38C0-3A73-D33F-635B3DCD986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150C24A-23F8-E222-0CB9-F55B739049D8}"/>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4" name="Espace réservé du pied de page 3">
            <a:extLst>
              <a:ext uri="{FF2B5EF4-FFF2-40B4-BE49-F238E27FC236}">
                <a16:creationId xmlns:a16="http://schemas.microsoft.com/office/drawing/2014/main" id="{00D655ED-8834-AD3B-EA1F-38739F3C5A9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F920760-606E-A13D-1771-2923C74A4815}"/>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982292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450A7C6-8C1F-1E6F-0183-2FD2D7FEF235}"/>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3" name="Espace réservé du pied de page 2">
            <a:extLst>
              <a:ext uri="{FF2B5EF4-FFF2-40B4-BE49-F238E27FC236}">
                <a16:creationId xmlns:a16="http://schemas.microsoft.com/office/drawing/2014/main" id="{34899E8B-FF11-89A7-E48E-9192043158C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36124A8-23A3-B29C-A988-4CB52E468952}"/>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416154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A68EDB-5CA9-CC14-8AD2-742E648B7BD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6E7013A-C7EB-0600-D80A-5333B63307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0F4083C-B766-9E72-B6D7-1EB606322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5056259-EE1F-E37B-AB86-36E823077F8E}"/>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6" name="Espace réservé du pied de page 5">
            <a:extLst>
              <a:ext uri="{FF2B5EF4-FFF2-40B4-BE49-F238E27FC236}">
                <a16:creationId xmlns:a16="http://schemas.microsoft.com/office/drawing/2014/main" id="{35777AFA-EB4A-EF5E-D7A8-8E62527CFDE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5F7A0CD-32A5-75C5-F9A0-760C6713F8EE}"/>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268793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16E189-4735-66B2-B073-B3B6FEF8954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857F5C5-5F84-D771-3D7B-A6B59E25C0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388DFDB-BCC5-80E4-B952-2F05FC78D9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591F3C4-004F-783E-1543-C85F097C49F1}"/>
              </a:ext>
            </a:extLst>
          </p:cNvPr>
          <p:cNvSpPr>
            <a:spLocks noGrp="1"/>
          </p:cNvSpPr>
          <p:nvPr>
            <p:ph type="dt" sz="half" idx="10"/>
          </p:nvPr>
        </p:nvSpPr>
        <p:spPr/>
        <p:txBody>
          <a:bodyPr/>
          <a:lstStyle/>
          <a:p>
            <a:fld id="{1F6F04AD-8C9F-4896-9F7C-6E107BA3B91B}" type="datetimeFigureOut">
              <a:rPr lang="fr-FR" smtClean="0"/>
              <a:t>15/08/2025</a:t>
            </a:fld>
            <a:endParaRPr lang="fr-FR"/>
          </a:p>
        </p:txBody>
      </p:sp>
      <p:sp>
        <p:nvSpPr>
          <p:cNvPr id="6" name="Espace réservé du pied de page 5">
            <a:extLst>
              <a:ext uri="{FF2B5EF4-FFF2-40B4-BE49-F238E27FC236}">
                <a16:creationId xmlns:a16="http://schemas.microsoft.com/office/drawing/2014/main" id="{7AAD9DDF-D4D5-5027-A51F-6EE9BEA7FCF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F85EFDA-29D0-842C-1B4E-5843739B0074}"/>
              </a:ext>
            </a:extLst>
          </p:cNvPr>
          <p:cNvSpPr>
            <a:spLocks noGrp="1"/>
          </p:cNvSpPr>
          <p:nvPr>
            <p:ph type="sldNum" sz="quarter" idx="12"/>
          </p:nvPr>
        </p:nvSpPr>
        <p:spPr/>
        <p:txBody>
          <a:bodyPr/>
          <a:lstStyle/>
          <a:p>
            <a:fld id="{39DAE4E1-7987-44FE-ACCB-C5814735D9F4}" type="slidenum">
              <a:rPr lang="fr-FR" smtClean="0"/>
              <a:t>‹N°›</a:t>
            </a:fld>
            <a:endParaRPr lang="fr-FR"/>
          </a:p>
        </p:txBody>
      </p:sp>
    </p:spTree>
    <p:extLst>
      <p:ext uri="{BB962C8B-B14F-4D97-AF65-F5344CB8AC3E}">
        <p14:creationId xmlns:p14="http://schemas.microsoft.com/office/powerpoint/2010/main" val="1762333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6AA9356-186F-0C6A-5663-D9D589ED81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2FDFCE52-86E5-D78B-45E3-ADC327374E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260563-9886-F59F-7DA5-8EB1E06120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F04AD-8C9F-4896-9F7C-6E107BA3B91B}" type="datetimeFigureOut">
              <a:rPr lang="fr-FR" smtClean="0"/>
              <a:t>15/08/2025</a:t>
            </a:fld>
            <a:endParaRPr lang="fr-FR"/>
          </a:p>
        </p:txBody>
      </p:sp>
      <p:sp>
        <p:nvSpPr>
          <p:cNvPr id="5" name="Espace réservé du pied de page 4">
            <a:extLst>
              <a:ext uri="{FF2B5EF4-FFF2-40B4-BE49-F238E27FC236}">
                <a16:creationId xmlns:a16="http://schemas.microsoft.com/office/drawing/2014/main" id="{8BAAB3C0-07E3-73A7-618A-84273EBBC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07435BD-536D-9492-28C2-3DA8E4B597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AE4E1-7987-44FE-ACCB-C5814735D9F4}" type="slidenum">
              <a:rPr lang="fr-FR" smtClean="0"/>
              <a:t>‹N°›</a:t>
            </a:fld>
            <a:endParaRPr lang="fr-FR"/>
          </a:p>
        </p:txBody>
      </p:sp>
    </p:spTree>
    <p:extLst>
      <p:ext uri="{BB962C8B-B14F-4D97-AF65-F5344CB8AC3E}">
        <p14:creationId xmlns:p14="http://schemas.microsoft.com/office/powerpoint/2010/main" val="4184176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a:extLst>
              <a:ext uri="{FF2B5EF4-FFF2-40B4-BE49-F238E27FC236}">
                <a16:creationId xmlns:a16="http://schemas.microsoft.com/office/drawing/2014/main" id="{8CC13F5E-3AFC-41CF-8913-53E6B7CC9709}"/>
              </a:ext>
            </a:extLst>
          </p:cNvPr>
          <p:cNvSpPr txBox="1">
            <a:spLocks/>
          </p:cNvSpPr>
          <p:nvPr/>
        </p:nvSpPr>
        <p:spPr>
          <a:xfrm>
            <a:off x="689320" y="2532186"/>
            <a:ext cx="10691445" cy="1557996"/>
          </a:xfrm>
          <a:prstGeom prst="rect">
            <a:avLst/>
          </a:prstGeom>
          <a:solidFill>
            <a:schemeClr val="accent3">
              <a:lumMod val="20000"/>
              <a:lumOff val="80000"/>
            </a:schemeClr>
          </a:solidFill>
          <a:ln w="38100">
            <a:solidFill>
              <a:schemeClr val="tx1"/>
            </a:solidFill>
          </a:ln>
        </p:spPr>
        <p:txBody>
          <a:bodyPr vert="horz" lIns="91440" tIns="45720" rIns="91440" bIns="45720" rtlCol="0" anchor="b"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250000"/>
              </a:lnSpc>
            </a:pP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br>
              <a:rPr lang="fr-FR" sz="1800" b="1" dirty="0">
                <a:solidFill>
                  <a:schemeClr val="accent4"/>
                </a:solidFill>
                <a:effectLst>
                  <a:outerShdw blurRad="38100" dist="38100" dir="2700000" algn="tl">
                    <a:srgbClr val="000000">
                      <a:alpha val="43137"/>
                    </a:srgbClr>
                  </a:outerShdw>
                </a:effectLst>
                <a:latin typeface="Times New Roman" pitchFamily="18"/>
                <a:cs typeface="Times New Roman" pitchFamily="18"/>
              </a:rPr>
            </a:br>
            <a:r>
              <a:rPr lang="fr-FR" sz="2700" b="1" dirty="0">
                <a:solidFill>
                  <a:schemeClr val="accent1"/>
                </a:solidFill>
                <a:effectLst>
                  <a:outerShdw blurRad="38100" dist="38100" dir="2700000" algn="tl">
                    <a:srgbClr val="000000">
                      <a:alpha val="43137"/>
                    </a:srgbClr>
                  </a:outerShdw>
                </a:effectLst>
                <a:latin typeface="Times New Roman" pitchFamily="18"/>
                <a:cs typeface="Times New Roman" pitchFamily="18"/>
              </a:rPr>
              <a:t>L’ALLONGEMENT DES DELAIS DE PRESENTATION</a:t>
            </a:r>
            <a:br>
              <a:rPr lang="fr-FR" sz="2700" b="1" dirty="0">
                <a:solidFill>
                  <a:schemeClr val="accent1"/>
                </a:solidFill>
                <a:effectLst>
                  <a:outerShdw blurRad="38100" dist="38100" dir="2700000" algn="tl">
                    <a:srgbClr val="000000">
                      <a:alpha val="43137"/>
                    </a:srgbClr>
                  </a:outerShdw>
                </a:effectLst>
                <a:latin typeface="Times New Roman" pitchFamily="18"/>
                <a:cs typeface="Times New Roman" pitchFamily="18"/>
              </a:rPr>
            </a:br>
            <a:r>
              <a:rPr lang="fr-FR" sz="2700" b="1" dirty="0">
                <a:solidFill>
                  <a:schemeClr val="accent1"/>
                </a:solidFill>
                <a:effectLst>
                  <a:outerShdw blurRad="38100" dist="38100" dir="2700000" algn="tl">
                    <a:srgbClr val="000000">
                      <a:alpha val="43137"/>
                    </a:srgbClr>
                  </a:outerShdw>
                </a:effectLst>
                <a:latin typeface="Times New Roman" pitchFamily="18"/>
                <a:cs typeface="Times New Roman" pitchFamily="18"/>
              </a:rPr>
              <a:t> DE L’OFFRE D’INDEMNITE DANS LE LIVRE 2 DU CODE CIMA</a:t>
            </a:r>
          </a:p>
        </p:txBody>
      </p:sp>
      <p:sp>
        <p:nvSpPr>
          <p:cNvPr id="9" name="ZoneTexte 8">
            <a:extLst>
              <a:ext uri="{FF2B5EF4-FFF2-40B4-BE49-F238E27FC236}">
                <a16:creationId xmlns:a16="http://schemas.microsoft.com/office/drawing/2014/main" id="{FF14366E-5DB6-4355-8266-322F3BBC0DE4}"/>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1713655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59327" y="770687"/>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2</a:t>
            </a:r>
            <a:r>
              <a:rPr lang="fr-FR" sz="1800" b="1" i="0" u="none" strike="noStrike" kern="1200" cap="none" spc="0" baseline="0" dirty="0">
                <a:uFillTx/>
                <a:latin typeface="Times New Roman" pitchFamily="18"/>
                <a:cs typeface="Times New Roman" pitchFamily="18"/>
              </a:rPr>
              <a:t>/ La notion et l’intérêt du délai en droit (4)</a:t>
            </a:r>
          </a:p>
        </p:txBody>
      </p:sp>
      <p:graphicFrame>
        <p:nvGraphicFramePr>
          <p:cNvPr id="4" name="Tableau 3">
            <a:extLst>
              <a:ext uri="{FF2B5EF4-FFF2-40B4-BE49-F238E27FC236}">
                <a16:creationId xmlns:a16="http://schemas.microsoft.com/office/drawing/2014/main" id="{588EEB41-11F2-6A58-5F2A-D426835717A4}"/>
              </a:ext>
            </a:extLst>
          </p:cNvPr>
          <p:cNvGraphicFramePr>
            <a:graphicFrameLocks noGrp="1"/>
          </p:cNvGraphicFramePr>
          <p:nvPr>
            <p:extLst>
              <p:ext uri="{D42A27DB-BD31-4B8C-83A1-F6EECF244321}">
                <p14:modId xmlns:p14="http://schemas.microsoft.com/office/powerpoint/2010/main" val="2248322354"/>
              </p:ext>
            </p:extLst>
          </p:nvPr>
        </p:nvGraphicFramePr>
        <p:xfrm>
          <a:off x="70340" y="1240667"/>
          <a:ext cx="11999741" cy="5555310"/>
        </p:xfrm>
        <a:graphic>
          <a:graphicData uri="http://schemas.openxmlformats.org/drawingml/2006/table">
            <a:tbl>
              <a:tblPr firstRow="1" firstCol="1" bandRow="1">
                <a:effectLst>
                  <a:outerShdw dist="38096" dir="18900000" algn="tl">
                    <a:srgbClr val="000000"/>
                  </a:outerShdw>
                </a:effectLst>
              </a:tblPr>
              <a:tblGrid>
                <a:gridCol w="11999741">
                  <a:extLst>
                    <a:ext uri="{9D8B030D-6E8A-4147-A177-3AD203B41FA5}">
                      <a16:colId xmlns:a16="http://schemas.microsoft.com/office/drawing/2014/main" val="3440033478"/>
                    </a:ext>
                  </a:extLst>
                </a:gridCol>
              </a:tblGrid>
              <a:tr h="4663764">
                <a:tc>
                  <a:txBody>
                    <a:bodyPr/>
                    <a:lstStyle/>
                    <a:p>
                      <a:pPr lvl="0" algn="ctr" fontAlgn="t">
                        <a:lnSpc>
                          <a:spcPct val="100000"/>
                        </a:lnSpc>
                        <a:spcBef>
                          <a:spcPts val="0"/>
                        </a:spcBef>
                        <a:spcAft>
                          <a:spcPts val="800"/>
                        </a:spcAft>
                      </a:pPr>
                      <a:r>
                        <a:rPr lang="fr-CM" sz="18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La typologie des délais en droit </a:t>
                      </a:r>
                    </a:p>
                    <a:p>
                      <a:pPr lvl="0" algn="ctr" fontAlgn="t">
                        <a:lnSpc>
                          <a:spcPct val="100000"/>
                        </a:lnSpc>
                        <a:spcBef>
                          <a:spcPts val="0"/>
                        </a:spcBef>
                        <a:spcAft>
                          <a:spcPts val="800"/>
                        </a:spcAft>
                      </a:pPr>
                      <a:endParaRPr lang="fr-CM" sz="4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500" b="1" i="0" u="none" strike="noStrike" dirty="0">
                          <a:solidFill>
                            <a:schemeClr val="tx1"/>
                          </a:solidFill>
                          <a:effectLst/>
                          <a:latin typeface="Times New Roman" pitchFamily="18"/>
                          <a:cs typeface="Times New Roman" pitchFamily="18"/>
                        </a:rPr>
                        <a:t>On peut d’abord faire une différence entre les délais francs et les délais ordinaires. Les </a:t>
                      </a:r>
                      <a:r>
                        <a:rPr lang="fr-CM" sz="15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délais francs</a:t>
                      </a:r>
                      <a:r>
                        <a:rPr lang="fr-CM" sz="1500" b="1" i="0" u="none" strike="noStrike" dirty="0">
                          <a:solidFill>
                            <a:schemeClr val="tx1"/>
                          </a:solidFill>
                          <a:effectLst/>
                          <a:latin typeface="Times New Roman" pitchFamily="18"/>
                          <a:cs typeface="Times New Roman" pitchFamily="18"/>
                        </a:rPr>
                        <a:t> sont ceux pour lesquels le jour de départ et le jour de l’échéance ne sont pas décomptés. Ils sont chacun reportés à leurs lendemains respectifs. En ce qui concerne les </a:t>
                      </a:r>
                      <a:r>
                        <a:rPr lang="fr-CM" sz="15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délais ordinaires</a:t>
                      </a:r>
                      <a:r>
                        <a:rPr lang="fr-CM" sz="1500" b="1" i="0" u="none" strike="noStrike" dirty="0">
                          <a:solidFill>
                            <a:schemeClr val="tx1"/>
                          </a:solidFill>
                          <a:effectLst/>
                          <a:latin typeface="Times New Roman" pitchFamily="18"/>
                          <a:cs typeface="Times New Roman" pitchFamily="18"/>
                        </a:rPr>
                        <a:t> (</a:t>
                      </a:r>
                      <a:r>
                        <a:rPr lang="fr-CM" sz="1500" b="1" i="1" u="none" strike="noStrike" dirty="0">
                          <a:solidFill>
                            <a:srgbClr val="0070C0"/>
                          </a:solidFill>
                          <a:effectLst/>
                          <a:latin typeface="Times New Roman" pitchFamily="18"/>
                          <a:cs typeface="Times New Roman" pitchFamily="18"/>
                        </a:rPr>
                        <a:t>ou </a:t>
                      </a:r>
                      <a:r>
                        <a:rPr lang="fr-CM" sz="1500" b="1" i="1" u="none" strike="noStrike" dirty="0">
                          <a:solidFill>
                            <a:srgbClr val="0070C0"/>
                          </a:solidFill>
                          <a:effectLst>
                            <a:outerShdw blurRad="38100" dist="38100" dir="2700000" algn="tl">
                              <a:srgbClr val="000000">
                                <a:alpha val="43137"/>
                              </a:srgbClr>
                            </a:outerShdw>
                          </a:effectLst>
                          <a:latin typeface="Times New Roman" pitchFamily="18"/>
                          <a:cs typeface="Times New Roman" pitchFamily="18"/>
                        </a:rPr>
                        <a:t>délais non francs</a:t>
                      </a:r>
                      <a:r>
                        <a:rPr lang="fr-CM" sz="1500" b="1" i="0" u="none" strike="noStrike" dirty="0">
                          <a:solidFill>
                            <a:schemeClr val="tx1"/>
                          </a:solidFill>
                          <a:effectLst/>
                          <a:latin typeface="Times New Roman" pitchFamily="18"/>
                          <a:cs typeface="Times New Roman" pitchFamily="18"/>
                        </a:rPr>
                        <a:t>) sont ceux pour lesquels il n’y a aucune possibilité d’allongement. Il y a alors expiration le dernier jour à vingt-quatre heures, sans possibilité de report au lendemain en prenant en compte par exemple le jour férié, un samedi ou un dimanche.</a:t>
                      </a:r>
                    </a:p>
                    <a:p>
                      <a:pPr marL="285750" lvl="0" indent="-285750" algn="just" fontAlgn="t">
                        <a:lnSpc>
                          <a:spcPct val="150000"/>
                        </a:lnSpc>
                        <a:spcBef>
                          <a:spcPts val="0"/>
                        </a:spcBef>
                        <a:spcAft>
                          <a:spcPts val="800"/>
                        </a:spcAft>
                        <a:buFont typeface="Wingdings" panose="05000000000000000000" pitchFamily="2" charset="2"/>
                        <a:buChar char="§"/>
                      </a:pPr>
                      <a:r>
                        <a:rPr lang="fr-CM" sz="1500" b="1" i="0" u="none" strike="noStrike" dirty="0">
                          <a:solidFill>
                            <a:schemeClr val="accent1"/>
                          </a:solidFill>
                          <a:effectLst/>
                          <a:latin typeface="Times New Roman" pitchFamily="18"/>
                          <a:cs typeface="Times New Roman" pitchFamily="18"/>
                        </a:rPr>
                        <a:t>On peut ensuite distinguer entre les délais préfix et les délais butoirs. Les </a:t>
                      </a:r>
                      <a:r>
                        <a:rPr lang="fr-CM" sz="1500" b="1" i="0" u="sng" strike="noStrike" dirty="0">
                          <a:solidFill>
                            <a:schemeClr val="accent1"/>
                          </a:solidFill>
                          <a:effectLst>
                            <a:outerShdw blurRad="38100" dist="38100" dir="2700000" algn="tl">
                              <a:srgbClr val="000000">
                                <a:alpha val="43137"/>
                              </a:srgbClr>
                            </a:outerShdw>
                          </a:effectLst>
                          <a:latin typeface="Times New Roman" pitchFamily="18"/>
                          <a:cs typeface="Times New Roman" pitchFamily="18"/>
                        </a:rPr>
                        <a:t>délais préfix</a:t>
                      </a:r>
                      <a:r>
                        <a:rPr lang="fr-CM" sz="1500" b="1" i="0" u="none" strike="noStrike" dirty="0">
                          <a:solidFill>
                            <a:schemeClr val="accent1"/>
                          </a:solidFill>
                          <a:effectLst/>
                          <a:latin typeface="Times New Roman" pitchFamily="18"/>
                          <a:cs typeface="Times New Roman" pitchFamily="18"/>
                        </a:rPr>
                        <a:t> sont ceux dont le cours est généralement figé. Ces types de délai sont souvent opposés au délai de prescription. Les délais préfix ne sont pas susceptibles d’allongement. Quant aux </a:t>
                      </a:r>
                      <a:r>
                        <a:rPr lang="fr-CM" sz="1500" b="1" i="0" u="sng" strike="noStrike" dirty="0">
                          <a:solidFill>
                            <a:schemeClr val="accent1"/>
                          </a:solidFill>
                          <a:effectLst>
                            <a:outerShdw blurRad="38100" dist="38100" dir="2700000" algn="tl">
                              <a:srgbClr val="000000">
                                <a:alpha val="43137"/>
                              </a:srgbClr>
                            </a:outerShdw>
                          </a:effectLst>
                          <a:latin typeface="Times New Roman" pitchFamily="18"/>
                          <a:cs typeface="Times New Roman" pitchFamily="18"/>
                        </a:rPr>
                        <a:t>délais butoirs</a:t>
                      </a:r>
                      <a:r>
                        <a:rPr lang="fr-CM" sz="1500" b="1" i="0" u="none" strike="noStrike" dirty="0">
                          <a:solidFill>
                            <a:schemeClr val="accent1"/>
                          </a:solidFill>
                          <a:effectLst/>
                          <a:latin typeface="Times New Roman" pitchFamily="18"/>
                          <a:cs typeface="Times New Roman" pitchFamily="18"/>
                        </a:rPr>
                        <a:t>, il s’agit de ceux qui ont essentiellement pour but de limiter la durée maximale de la prescription qui ne peut plus alors être rallongée.</a:t>
                      </a:r>
                    </a:p>
                    <a:p>
                      <a:pPr marL="285750" lvl="0" indent="-285750" algn="just" fontAlgn="t">
                        <a:lnSpc>
                          <a:spcPct val="150000"/>
                        </a:lnSpc>
                        <a:spcBef>
                          <a:spcPts val="0"/>
                        </a:spcBef>
                        <a:spcAft>
                          <a:spcPts val="800"/>
                        </a:spcAft>
                        <a:buFont typeface="Wingdings" panose="05000000000000000000" pitchFamily="2" charset="2"/>
                        <a:buChar char="§"/>
                      </a:pPr>
                      <a:r>
                        <a:rPr lang="fr-CM" sz="1500" b="1" i="0" u="none" strike="noStrike" dirty="0">
                          <a:solidFill>
                            <a:schemeClr val="tx1"/>
                          </a:solidFill>
                          <a:effectLst/>
                          <a:latin typeface="Times New Roman" pitchFamily="18"/>
                          <a:cs typeface="Times New Roman" pitchFamily="18"/>
                        </a:rPr>
                        <a:t>On peut enfin opposer les délais indicatifs et les délais à valeur contraignantes. Les </a:t>
                      </a:r>
                      <a:r>
                        <a:rPr lang="fr-CM" sz="15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délais indicatifs</a:t>
                      </a:r>
                      <a:r>
                        <a:rPr lang="fr-CM" sz="1500" b="1" i="0" u="none" strike="noStrike" dirty="0">
                          <a:solidFill>
                            <a:schemeClr val="tx1"/>
                          </a:solidFill>
                          <a:effectLst/>
                          <a:latin typeface="Times New Roman" pitchFamily="18"/>
                          <a:cs typeface="Times New Roman" pitchFamily="18"/>
                        </a:rPr>
                        <a:t> sont bel et bien fixés de manière claire par le législateur. Mais, leur non-respect n’entraîne pas directement une sanction prévue explicitement par le législateur (</a:t>
                      </a:r>
                      <a:r>
                        <a:rPr lang="fr-CM" sz="1500" b="1" i="1" u="none" strike="noStrike" dirty="0">
                          <a:solidFill>
                            <a:srgbClr val="0070C0"/>
                          </a:solidFill>
                          <a:effectLst/>
                          <a:latin typeface="Times New Roman" pitchFamily="18"/>
                          <a:cs typeface="Times New Roman" pitchFamily="18"/>
                        </a:rPr>
                        <a:t>c’est le cas du délai prévu par l’article 245 du Code CIMA</a:t>
                      </a:r>
                      <a:r>
                        <a:rPr lang="fr-CM" sz="1500" b="1" i="0" u="none" strike="noStrike" dirty="0">
                          <a:solidFill>
                            <a:schemeClr val="tx1"/>
                          </a:solidFill>
                          <a:effectLst/>
                          <a:latin typeface="Times New Roman" pitchFamily="18"/>
                          <a:cs typeface="Times New Roman" pitchFamily="18"/>
                        </a:rPr>
                        <a:t>). Ils ont une fonction d’incitation ou d’exhortation,  Les </a:t>
                      </a:r>
                      <a:r>
                        <a:rPr lang="fr-CM" sz="15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délais à valeur contraignante</a:t>
                      </a:r>
                      <a:r>
                        <a:rPr lang="fr-CM" sz="1500" b="1" i="0" u="none" strike="noStrike" dirty="0">
                          <a:solidFill>
                            <a:schemeClr val="tx1"/>
                          </a:solidFill>
                          <a:effectLst/>
                          <a:latin typeface="Times New Roman" pitchFamily="18"/>
                          <a:cs typeface="Times New Roman" pitchFamily="18"/>
                        </a:rPr>
                        <a:t> ont la particularité d’être assortis explicitement de sanctions lorsqu’ils ne sont pas respectés. Les délais ont deux fonctions dans cette catégorie : la fonction de preuve </a:t>
                      </a:r>
                      <a:r>
                        <a:rPr lang="fr-CM" sz="1500" b="1" i="1" u="none" strike="noStrike" dirty="0">
                          <a:solidFill>
                            <a:schemeClr val="tx1"/>
                          </a:solidFill>
                          <a:effectLst/>
                          <a:latin typeface="Times New Roman" pitchFamily="18"/>
                          <a:cs typeface="Times New Roman" pitchFamily="18"/>
                        </a:rPr>
                        <a:t>(</a:t>
                      </a:r>
                      <a:r>
                        <a:rPr lang="fr-CM" sz="1500" b="1" i="1" u="none" strike="noStrike" dirty="0">
                          <a:solidFill>
                            <a:srgbClr val="0070C0"/>
                          </a:solidFill>
                          <a:effectLst/>
                          <a:latin typeface="Times New Roman" pitchFamily="18"/>
                          <a:cs typeface="Times New Roman" pitchFamily="18"/>
                        </a:rPr>
                        <a:t>fonction probatoire</a:t>
                      </a:r>
                      <a:r>
                        <a:rPr lang="fr-CM" sz="1500" b="1" i="1" u="none" strike="noStrike" dirty="0">
                          <a:solidFill>
                            <a:schemeClr val="tx1"/>
                          </a:solidFill>
                          <a:effectLst/>
                          <a:latin typeface="Times New Roman" pitchFamily="18"/>
                          <a:cs typeface="Times New Roman" pitchFamily="18"/>
                        </a:rPr>
                        <a:t>)</a:t>
                      </a:r>
                      <a:r>
                        <a:rPr lang="fr-CM" sz="1500" b="1" i="0" u="none" strike="noStrike" dirty="0">
                          <a:solidFill>
                            <a:schemeClr val="tx1"/>
                          </a:solidFill>
                          <a:effectLst/>
                          <a:latin typeface="Times New Roman" pitchFamily="18"/>
                          <a:cs typeface="Times New Roman" pitchFamily="18"/>
                        </a:rPr>
                        <a:t> et la fonction de punir </a:t>
                      </a:r>
                      <a:r>
                        <a:rPr lang="fr-CM" sz="1500" b="1" i="1" u="none" strike="noStrike" dirty="0">
                          <a:solidFill>
                            <a:schemeClr val="tx1"/>
                          </a:solidFill>
                          <a:effectLst/>
                          <a:latin typeface="Times New Roman" pitchFamily="18"/>
                          <a:cs typeface="Times New Roman" pitchFamily="18"/>
                        </a:rPr>
                        <a:t>(</a:t>
                      </a:r>
                      <a:r>
                        <a:rPr lang="fr-CM" sz="1500" b="1" i="1" u="none" strike="noStrike" dirty="0">
                          <a:solidFill>
                            <a:srgbClr val="0070C0"/>
                          </a:solidFill>
                          <a:effectLst/>
                          <a:latin typeface="Times New Roman" pitchFamily="18"/>
                          <a:cs typeface="Times New Roman" pitchFamily="18"/>
                        </a:rPr>
                        <a:t>fonction punitive</a:t>
                      </a:r>
                      <a:r>
                        <a:rPr lang="fr-CM" sz="1500" b="1" i="1" u="none" strike="noStrike" dirty="0">
                          <a:solidFill>
                            <a:schemeClr val="tx1"/>
                          </a:solidFill>
                          <a:effectLst/>
                          <a:latin typeface="Times New Roman" pitchFamily="18"/>
                          <a:cs typeface="Times New Roman" pitchFamily="18"/>
                        </a:rPr>
                        <a:t>).</a:t>
                      </a:r>
                      <a:r>
                        <a:rPr lang="fr-CM" sz="1500" b="1" i="0" u="none" strike="noStrike" dirty="0">
                          <a:solidFill>
                            <a:schemeClr val="tx1"/>
                          </a:solidFill>
                          <a:effectLst/>
                          <a:latin typeface="Times New Roman" pitchFamily="18"/>
                          <a:cs typeface="Times New Roman" pitchFamily="18"/>
                        </a:rPr>
                        <a:t> On peut ajouter que les délais prévus par le Livre 2 du Code CIMA dans le cadre de la gestion des sinistres de responsabilité civile ayant occasionné des dommages corporels sont des délais de procédure. Ceux-ci sont tantôt des </a:t>
                      </a:r>
                      <a:r>
                        <a:rPr lang="fr-CM" sz="1500" b="1" i="1" u="sng" strike="noStrike" dirty="0">
                          <a:solidFill>
                            <a:schemeClr val="tx1"/>
                          </a:solidFill>
                          <a:effectLst/>
                          <a:latin typeface="Times New Roman" pitchFamily="18"/>
                          <a:cs typeface="Times New Roman" pitchFamily="18"/>
                        </a:rPr>
                        <a:t>délais de procédure amiable</a:t>
                      </a:r>
                      <a:r>
                        <a:rPr lang="fr-CM" sz="1500" b="1" i="0" u="none" strike="noStrike" dirty="0">
                          <a:solidFill>
                            <a:schemeClr val="tx1"/>
                          </a:solidFill>
                          <a:effectLst/>
                          <a:latin typeface="Times New Roman" pitchFamily="18"/>
                          <a:cs typeface="Times New Roman" pitchFamily="18"/>
                        </a:rPr>
                        <a:t> tantôt des </a:t>
                      </a:r>
                      <a:r>
                        <a:rPr lang="fr-CM" sz="1500" b="1" i="1" u="none"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délais de procédure contentieuse</a:t>
                      </a:r>
                      <a:r>
                        <a:rPr lang="fr-CM" sz="1500" b="1" i="0" u="none" strike="noStrike" dirty="0">
                          <a:solidFill>
                            <a:schemeClr val="tx1"/>
                          </a:solidFill>
                          <a:effectLst/>
                          <a:latin typeface="Times New Roman" pitchFamily="18"/>
                          <a:cs typeface="Times New Roman" pitchFamily="18"/>
                        </a:rPr>
                        <a:t>. </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99BB77D2-D9BF-4BD5-A3FF-54F2AC13912A}"/>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522721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50C34EB-B5BC-92F8-0DAC-CE1C32B383FF}"/>
              </a:ext>
            </a:extLst>
          </p:cNvPr>
          <p:cNvSpPr txBox="1"/>
          <p:nvPr/>
        </p:nvSpPr>
        <p:spPr>
          <a:xfrm>
            <a:off x="73389" y="1853902"/>
            <a:ext cx="584910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3</a:t>
            </a:r>
            <a:r>
              <a:rPr lang="fr-FR" sz="1800" b="1" i="0" u="none" strike="noStrike" kern="1200" cap="none" spc="0" baseline="0" dirty="0">
                <a:solidFill>
                  <a:srgbClr val="0070C0"/>
                </a:solidFill>
                <a:uFillTx/>
                <a:latin typeface="Times New Roman" pitchFamily="18"/>
                <a:cs typeface="Times New Roman" pitchFamily="18"/>
              </a:rPr>
              <a:t>/ La prorogation et la suspension des délais en droit (1)</a:t>
            </a:r>
          </a:p>
        </p:txBody>
      </p:sp>
      <p:graphicFrame>
        <p:nvGraphicFramePr>
          <p:cNvPr id="4" name="Tableau 3">
            <a:extLst>
              <a:ext uri="{FF2B5EF4-FFF2-40B4-BE49-F238E27FC236}">
                <a16:creationId xmlns:a16="http://schemas.microsoft.com/office/drawing/2014/main" id="{3EB99C18-03A3-AF87-8E74-6611CD2F0548}"/>
              </a:ext>
            </a:extLst>
          </p:cNvPr>
          <p:cNvGraphicFramePr>
            <a:graphicFrameLocks noGrp="1"/>
          </p:cNvGraphicFramePr>
          <p:nvPr>
            <p:extLst>
              <p:ext uri="{D42A27DB-BD31-4B8C-83A1-F6EECF244321}">
                <p14:modId xmlns:p14="http://schemas.microsoft.com/office/powerpoint/2010/main" val="1654013309"/>
              </p:ext>
            </p:extLst>
          </p:nvPr>
        </p:nvGraphicFramePr>
        <p:xfrm>
          <a:off x="35495" y="2293034"/>
          <a:ext cx="12131463" cy="3390313"/>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3-1/ La notion de prorogation en droit</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3-2/ La notion de suspension en droit</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3-3/ </a:t>
                      </a:r>
                      <a:r>
                        <a:rPr lang="fr-FR" sz="2400" b="1" dirty="0">
                          <a:latin typeface="Times New Roman" panose="02020603050405020304" pitchFamily="18" charset="0"/>
                          <a:ea typeface="Calibri"/>
                          <a:cs typeface="Times New Roman" panose="02020603050405020304" pitchFamily="18" charset="0"/>
                        </a:rPr>
                        <a:t>La comparaison entre la prorogation et la suspension en droit</a:t>
                      </a:r>
                      <a:endParaRPr lang="fr-FR" sz="22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36563069-772B-49A5-9FAD-ACDD709EA51B}"/>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98B26175-BC41-49F0-B62E-5364D5F1C2D6}"/>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120046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50C34EB-B5BC-92F8-0DAC-CE1C32B383FF}"/>
              </a:ext>
            </a:extLst>
          </p:cNvPr>
          <p:cNvSpPr txBox="1"/>
          <p:nvPr/>
        </p:nvSpPr>
        <p:spPr>
          <a:xfrm>
            <a:off x="115595" y="1052042"/>
            <a:ext cx="584910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3</a:t>
            </a:r>
            <a:r>
              <a:rPr lang="fr-FR" sz="1800" b="1" i="0" u="none" strike="noStrike" kern="1200" cap="none" spc="0" baseline="0" dirty="0">
                <a:solidFill>
                  <a:srgbClr val="0070C0"/>
                </a:solidFill>
                <a:uFillTx/>
                <a:latin typeface="Times New Roman" pitchFamily="18"/>
                <a:cs typeface="Times New Roman" pitchFamily="18"/>
              </a:rPr>
              <a:t>/ La prorogation et la suspension des délais en droit (2)</a:t>
            </a:r>
          </a:p>
        </p:txBody>
      </p:sp>
      <p:graphicFrame>
        <p:nvGraphicFramePr>
          <p:cNvPr id="4" name="Tableau 3">
            <a:extLst>
              <a:ext uri="{FF2B5EF4-FFF2-40B4-BE49-F238E27FC236}">
                <a16:creationId xmlns:a16="http://schemas.microsoft.com/office/drawing/2014/main" id="{82AD35C2-7FDF-E891-128F-E812DED00F84}"/>
              </a:ext>
            </a:extLst>
          </p:cNvPr>
          <p:cNvGraphicFramePr>
            <a:graphicFrameLocks noGrp="1"/>
          </p:cNvGraphicFramePr>
          <p:nvPr>
            <p:extLst>
              <p:ext uri="{D42A27DB-BD31-4B8C-83A1-F6EECF244321}">
                <p14:modId xmlns:p14="http://schemas.microsoft.com/office/powerpoint/2010/main" val="3064004878"/>
              </p:ext>
            </p:extLst>
          </p:nvPr>
        </p:nvGraphicFramePr>
        <p:xfrm>
          <a:off x="98474" y="1507952"/>
          <a:ext cx="11943471" cy="5296492"/>
        </p:xfrm>
        <a:graphic>
          <a:graphicData uri="http://schemas.openxmlformats.org/drawingml/2006/table">
            <a:tbl>
              <a:tblPr firstRow="1" firstCol="1" bandRow="1">
                <a:effectLst>
                  <a:outerShdw dist="38096" dir="18900000" algn="tl">
                    <a:srgbClr val="000000"/>
                  </a:outerShdw>
                </a:effectLst>
              </a:tblPr>
              <a:tblGrid>
                <a:gridCol w="11943471">
                  <a:extLst>
                    <a:ext uri="{9D8B030D-6E8A-4147-A177-3AD203B41FA5}">
                      <a16:colId xmlns:a16="http://schemas.microsoft.com/office/drawing/2014/main" val="3440033478"/>
                    </a:ext>
                  </a:extLst>
                </a:gridCol>
              </a:tblGrid>
              <a:tr h="5296492">
                <a:tc>
                  <a:txBody>
                    <a:bodyPr/>
                    <a:lstStyle/>
                    <a:p>
                      <a:pPr lvl="0" algn="ctr" fontAlgn="t">
                        <a:lnSpc>
                          <a:spcPct val="100000"/>
                        </a:lnSpc>
                        <a:spcBef>
                          <a:spcPts val="0"/>
                        </a:spcBef>
                        <a:spcAft>
                          <a:spcPts val="800"/>
                        </a:spcAft>
                      </a:pPr>
                      <a:r>
                        <a:rPr lang="fr-CM" sz="18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La notion de prorogation de délai en droit</a:t>
                      </a:r>
                    </a:p>
                    <a:p>
                      <a:pPr lvl="0" algn="ctr" fontAlgn="t">
                        <a:lnSpc>
                          <a:spcPct val="100000"/>
                        </a:lnSpc>
                        <a:spcBef>
                          <a:spcPts val="0"/>
                        </a:spcBef>
                        <a:spcAft>
                          <a:spcPts val="800"/>
                        </a:spcAft>
                      </a:pPr>
                      <a:endParaRPr lang="fr-CM" sz="4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En droit, la prorogation a pour synonyme la prolongation. </a:t>
                      </a: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La prorogation du délai</a:t>
                      </a:r>
                      <a:r>
                        <a:rPr lang="fr-CM" sz="1800" b="1" i="0" u="none" strike="noStrike" dirty="0">
                          <a:solidFill>
                            <a:schemeClr val="tx1"/>
                          </a:solidFill>
                          <a:effectLst/>
                          <a:latin typeface="Times New Roman" pitchFamily="18"/>
                          <a:cs typeface="Times New Roman" pitchFamily="18"/>
                        </a:rPr>
                        <a:t> est alors l’ajout d’une période sur une autre. Il y a addition d’un délai de référence et d’un délai supplémentaire (</a:t>
                      </a:r>
                      <a:r>
                        <a:rPr lang="fr-CM" sz="1800" b="1" i="1" u="none" strike="noStrike" dirty="0">
                          <a:solidFill>
                            <a:schemeClr val="accent1"/>
                          </a:solidFill>
                          <a:effectLst/>
                          <a:latin typeface="Times New Roman" pitchFamily="18"/>
                          <a:cs typeface="Times New Roman" pitchFamily="18"/>
                        </a:rPr>
                        <a:t>le délai de prorogation</a:t>
                      </a:r>
                      <a:r>
                        <a:rPr lang="fr-CM" sz="1800" b="1" i="0" u="none" strike="noStrike" dirty="0">
                          <a:solidFill>
                            <a:schemeClr val="tx1"/>
                          </a:solidFill>
                          <a:effectLst/>
                          <a:latin typeface="Times New Roman" pitchFamily="18"/>
                          <a:cs typeface="Times New Roman" pitchFamily="18"/>
                        </a:rPr>
                        <a:t>) en raison de la survenance d’un fait ou d’un événement ou de la constatation d’une cause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La prorogation du délai est souvent justifiée par la prise en compte de la survenance d’un fait juridique (</a:t>
                      </a:r>
                      <a:r>
                        <a:rPr lang="fr-CM" sz="1800" b="1" i="1" u="none" strike="noStrike" dirty="0">
                          <a:solidFill>
                            <a:schemeClr val="tx1"/>
                          </a:solidFill>
                          <a:effectLst/>
                          <a:latin typeface="Times New Roman" pitchFamily="18"/>
                          <a:cs typeface="Times New Roman" pitchFamily="18"/>
                        </a:rPr>
                        <a:t>le décès d’une personne par exemple</a:t>
                      </a:r>
                      <a:r>
                        <a:rPr lang="fr-CM" sz="1800" b="1" i="0" u="none" strike="noStrike" dirty="0">
                          <a:solidFill>
                            <a:schemeClr val="accent1"/>
                          </a:solidFill>
                          <a:effectLst/>
                          <a:latin typeface="Times New Roman" pitchFamily="18"/>
                          <a:cs typeface="Times New Roman" pitchFamily="18"/>
                        </a:rPr>
                        <a:t>) ou la distance de l’un des acteurs du processus par rapport à l’autre (</a:t>
                      </a:r>
                      <a:r>
                        <a:rPr lang="fr-CM" sz="1800" b="1" i="1" u="none" strike="noStrike" dirty="0">
                          <a:solidFill>
                            <a:schemeClr val="tx1"/>
                          </a:solidFill>
                          <a:effectLst/>
                          <a:latin typeface="Times New Roman" pitchFamily="18"/>
                          <a:cs typeface="Times New Roman" pitchFamily="18"/>
                        </a:rPr>
                        <a:t>délai de distance</a:t>
                      </a:r>
                      <a:r>
                        <a:rPr lang="fr-CM" sz="1800" b="1" i="0" u="none" strike="noStrike" dirty="0">
                          <a:solidFill>
                            <a:schemeClr val="accent1"/>
                          </a:solidFill>
                          <a:effectLst/>
                          <a:latin typeface="Times New Roman" pitchFamily="18"/>
                          <a:cs typeface="Times New Roman" pitchFamily="18"/>
                        </a:rPr>
                        <a:t>)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accent1"/>
                        </a:solidFill>
                        <a:effectLst/>
                        <a:latin typeface="Times New Roman" pitchFamily="18"/>
                        <a:cs typeface="Times New Roman" pitchFamily="18"/>
                      </a:endParaRPr>
                    </a:p>
                    <a:p>
                      <a:pPr marL="285750" marR="0" lvl="0" indent="-285750" algn="just" defTabSz="914400" rtl="0" eaLnBrk="1" fontAlgn="t" latinLnBrk="0" hangingPunct="1">
                        <a:lnSpc>
                          <a:spcPct val="150000"/>
                        </a:lnSpc>
                        <a:spcBef>
                          <a:spcPts val="0"/>
                        </a:spcBef>
                        <a:spcAft>
                          <a:spcPts val="800"/>
                        </a:spcAft>
                        <a:buClrTx/>
                        <a:buSzTx/>
                        <a:buFont typeface="Wingdings" panose="05000000000000000000" pitchFamily="2" charset="2"/>
                        <a:buChar char="§"/>
                        <a:tabLst/>
                        <a:defRPr/>
                      </a:pPr>
                      <a:r>
                        <a:rPr lang="fr-CM" sz="1800" b="1" i="0" u="none" strike="noStrike" dirty="0">
                          <a:solidFill>
                            <a:schemeClr val="tx1"/>
                          </a:solidFill>
                          <a:effectLst/>
                          <a:latin typeface="Times New Roman" pitchFamily="18"/>
                          <a:cs typeface="Times New Roman" pitchFamily="18"/>
                        </a:rPr>
                        <a:t>Le bénéfice des effets de la prorogation, à l’inverse de ceux de la suspension, ne semble pas être subordonné à l’accomplissement d’une diligence. Il résulte directement d’une constatation objectivement avérée. Le délai de prorogation ne semble pas être susceptible de suspension. Mais, le délai de suspension peut être prorogé (</a:t>
                      </a:r>
                      <a:r>
                        <a:rPr lang="fr-CM" sz="1800" b="1" i="1" u="none" strike="noStrike" dirty="0">
                          <a:solidFill>
                            <a:srgbClr val="0070C0"/>
                          </a:solidFill>
                          <a:effectLst/>
                          <a:latin typeface="Times New Roman" pitchFamily="18"/>
                          <a:cs typeface="Times New Roman" pitchFamily="18"/>
                        </a:rPr>
                        <a:t>voir par exemple article 253 du Code CIMA</a:t>
                      </a:r>
                      <a:r>
                        <a:rPr lang="fr-CM" sz="1800" b="1" i="0" u="none" strike="noStrike" dirty="0">
                          <a:solidFill>
                            <a:schemeClr val="tx1"/>
                          </a:solidFill>
                          <a:effectLst/>
                          <a:latin typeface="Times New Roman" pitchFamily="18"/>
                          <a:cs typeface="Times New Roman" pitchFamily="18"/>
                        </a:rPr>
                        <a:t>). </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464C2E0B-C1DE-4C39-BE2F-347828452A2F}"/>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211387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50C34EB-B5BC-92F8-0DAC-CE1C32B383FF}"/>
              </a:ext>
            </a:extLst>
          </p:cNvPr>
          <p:cNvSpPr txBox="1"/>
          <p:nvPr/>
        </p:nvSpPr>
        <p:spPr>
          <a:xfrm>
            <a:off x="73390" y="1023909"/>
            <a:ext cx="584910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3</a:t>
            </a:r>
            <a:r>
              <a:rPr lang="fr-FR" sz="1800" b="1" i="0" u="none" strike="noStrike" kern="1200" cap="none" spc="0" baseline="0" dirty="0">
                <a:solidFill>
                  <a:srgbClr val="0070C0"/>
                </a:solidFill>
                <a:uFillTx/>
                <a:latin typeface="Times New Roman" pitchFamily="18"/>
                <a:cs typeface="Times New Roman" pitchFamily="18"/>
              </a:rPr>
              <a:t>/ La prorogation et la suspension des délais en droit (3)</a:t>
            </a:r>
          </a:p>
        </p:txBody>
      </p:sp>
      <p:graphicFrame>
        <p:nvGraphicFramePr>
          <p:cNvPr id="4" name="Tableau 3">
            <a:extLst>
              <a:ext uri="{FF2B5EF4-FFF2-40B4-BE49-F238E27FC236}">
                <a16:creationId xmlns:a16="http://schemas.microsoft.com/office/drawing/2014/main" id="{545802A0-7CDB-31A6-8B9C-A9309E841ABF}"/>
              </a:ext>
            </a:extLst>
          </p:cNvPr>
          <p:cNvGraphicFramePr>
            <a:graphicFrameLocks noGrp="1"/>
          </p:cNvGraphicFramePr>
          <p:nvPr>
            <p:extLst>
              <p:ext uri="{D42A27DB-BD31-4B8C-83A1-F6EECF244321}">
                <p14:modId xmlns:p14="http://schemas.microsoft.com/office/powerpoint/2010/main" val="774921864"/>
              </p:ext>
            </p:extLst>
          </p:nvPr>
        </p:nvGraphicFramePr>
        <p:xfrm>
          <a:off x="42202" y="1479819"/>
          <a:ext cx="12054417" cy="528607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4579356">
                <a:tc>
                  <a:txBody>
                    <a:bodyPr/>
                    <a:lstStyle/>
                    <a:p>
                      <a:pPr lvl="0" algn="ctr" fontAlgn="t">
                        <a:lnSpc>
                          <a:spcPct val="150000"/>
                        </a:lnSpc>
                        <a:spcBef>
                          <a:spcPts val="0"/>
                        </a:spcBef>
                        <a:spcAft>
                          <a:spcPts val="800"/>
                        </a:spcAft>
                      </a:pPr>
                      <a:r>
                        <a:rPr lang="fr-CM" sz="2000" b="1" i="0" u="sng"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La notion de suspension de délai en droit</a:t>
                      </a:r>
                    </a:p>
                    <a:p>
                      <a:pPr lvl="0" algn="ctr" fontAlgn="t">
                        <a:lnSpc>
                          <a:spcPct val="150000"/>
                        </a:lnSpc>
                        <a:spcBef>
                          <a:spcPts val="0"/>
                        </a:spcBef>
                        <a:spcAft>
                          <a:spcPts val="800"/>
                        </a:spcAft>
                      </a:pPr>
                      <a:endParaRPr lang="fr-CM" sz="400" b="1" i="0" u="sng"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En droit, </a:t>
                      </a: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la suspension du délai</a:t>
                      </a:r>
                      <a:r>
                        <a:rPr lang="fr-CM" sz="1800" b="1" i="0" u="none"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 </a:t>
                      </a:r>
                      <a:r>
                        <a:rPr lang="fr-CM" sz="1800" b="1" i="0" u="none" strike="noStrike" dirty="0">
                          <a:solidFill>
                            <a:srgbClr val="4472C4"/>
                          </a:solidFill>
                          <a:effectLst/>
                          <a:latin typeface="Times New Roman" pitchFamily="18"/>
                          <a:cs typeface="Times New Roman" pitchFamily="18"/>
                        </a:rPr>
                        <a:t>est une mesure ayant pour effet d’arrêter le cours dudit délai pendant un laps de temps, en raison d’une cause ou d’un fait prévu par un texte juridique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rgbClr val="4472C4"/>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 délai qui avait déjà commencé à courir n’est pas effacé rétroactivement. Après le fait suspensif ou la cause suspensive, le délai recommence à courir. On distingue alors la période qui avait déjà commencé à courir, la période de suspension et la période après la suspension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La suspension ne doit pas être confondue avec l’interruption. En droit, </a:t>
                      </a: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l’interruption</a:t>
                      </a:r>
                      <a:r>
                        <a:rPr lang="fr-CM" sz="1800" b="1" i="0" u="none" strike="noStrike" dirty="0">
                          <a:solidFill>
                            <a:srgbClr val="4472C4"/>
                          </a:solidFill>
                          <a:effectLst/>
                          <a:latin typeface="Times New Roman" pitchFamily="18"/>
                          <a:cs typeface="Times New Roman" pitchFamily="18"/>
                        </a:rPr>
                        <a:t> est une mesure ayant pour effet d’effacer rétroactivement la portion de temps qui avait déjà été décomptée. Après le fait ou l’acte interruptif, un nouveau délai de même durée recommence à courir, abstraction faite du délai qui avait couru avant ce fait ou cet acte (</a:t>
                      </a:r>
                      <a:r>
                        <a:rPr lang="fr-CM" sz="1800" b="1" i="1" u="none" strike="noStrike" dirty="0">
                          <a:solidFill>
                            <a:schemeClr val="tx2"/>
                          </a:solidFill>
                          <a:effectLst/>
                          <a:latin typeface="Times New Roman" pitchFamily="18"/>
                          <a:cs typeface="Times New Roman" pitchFamily="18"/>
                        </a:rPr>
                        <a:t>voir par exemple l’interruption de la prescription à l’article 29 du Code CIMA</a:t>
                      </a:r>
                      <a:r>
                        <a:rPr lang="fr-CM" sz="1800" b="1" i="0" u="none" strike="noStrike" dirty="0">
                          <a:solidFill>
                            <a:srgbClr val="4472C4"/>
                          </a:solidFill>
                          <a:effectLst/>
                          <a:latin typeface="Times New Roman" pitchFamily="18"/>
                          <a:cs typeface="Times New Roman" pitchFamily="18"/>
                        </a:rPr>
                        <a:t>).</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81E993F2-9EC0-447D-9A82-DB17984245ED}"/>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78895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50C34EB-B5BC-92F8-0DAC-CE1C32B383FF}"/>
              </a:ext>
            </a:extLst>
          </p:cNvPr>
          <p:cNvSpPr txBox="1"/>
          <p:nvPr/>
        </p:nvSpPr>
        <p:spPr>
          <a:xfrm>
            <a:off x="101529" y="714420"/>
            <a:ext cx="584910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3</a:t>
            </a:r>
            <a:r>
              <a:rPr lang="fr-FR" sz="1800" b="1" i="0" u="none" strike="noStrike" kern="1200" cap="none" spc="0" baseline="0" dirty="0">
                <a:solidFill>
                  <a:srgbClr val="0070C0"/>
                </a:solidFill>
                <a:uFillTx/>
                <a:latin typeface="Times New Roman" pitchFamily="18"/>
                <a:cs typeface="Times New Roman" pitchFamily="18"/>
              </a:rPr>
              <a:t>/ La prorogation et la suspension des délais en droit (4)</a:t>
            </a:r>
          </a:p>
        </p:txBody>
      </p:sp>
      <p:graphicFrame>
        <p:nvGraphicFramePr>
          <p:cNvPr id="4" name="Tableau 3">
            <a:extLst>
              <a:ext uri="{FF2B5EF4-FFF2-40B4-BE49-F238E27FC236}">
                <a16:creationId xmlns:a16="http://schemas.microsoft.com/office/drawing/2014/main" id="{7ADEB611-85DA-3002-C92F-AE11C3CD1826}"/>
              </a:ext>
            </a:extLst>
          </p:cNvPr>
          <p:cNvGraphicFramePr>
            <a:graphicFrameLocks noGrp="1"/>
          </p:cNvGraphicFramePr>
          <p:nvPr>
            <p:extLst>
              <p:ext uri="{D42A27DB-BD31-4B8C-83A1-F6EECF244321}">
                <p14:modId xmlns:p14="http://schemas.microsoft.com/office/powerpoint/2010/main" val="1521144887"/>
              </p:ext>
            </p:extLst>
          </p:nvPr>
        </p:nvGraphicFramePr>
        <p:xfrm>
          <a:off x="56268" y="1184392"/>
          <a:ext cx="12068487" cy="5577847"/>
        </p:xfrm>
        <a:graphic>
          <a:graphicData uri="http://schemas.openxmlformats.org/drawingml/2006/table">
            <a:tbl>
              <a:tblPr firstRow="1" firstCol="1" bandRow="1">
                <a:effectLst>
                  <a:outerShdw dist="38096" dir="18900000" algn="tl">
                    <a:srgbClr val="000000"/>
                  </a:outerShdw>
                </a:effectLst>
              </a:tblPr>
              <a:tblGrid>
                <a:gridCol w="12068487">
                  <a:extLst>
                    <a:ext uri="{9D8B030D-6E8A-4147-A177-3AD203B41FA5}">
                      <a16:colId xmlns:a16="http://schemas.microsoft.com/office/drawing/2014/main" val="3440033478"/>
                    </a:ext>
                  </a:extLst>
                </a:gridCol>
              </a:tblGrid>
              <a:tr h="5577847">
                <a:tc>
                  <a:txBody>
                    <a:bodyPr/>
                    <a:lstStyle/>
                    <a:p>
                      <a:pPr lvl="0" algn="ctr" fontAlgn="t">
                        <a:lnSpc>
                          <a:spcPct val="100000"/>
                        </a:lnSpc>
                        <a:spcBef>
                          <a:spcPts val="0"/>
                        </a:spcBef>
                        <a:spcAft>
                          <a:spcPts val="800"/>
                        </a:spcAft>
                      </a:pPr>
                      <a:r>
                        <a:rPr lang="fr-CM" sz="18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La comparaison entre la prorogation et la suspension en droit</a:t>
                      </a:r>
                    </a:p>
                    <a:p>
                      <a:pPr lvl="0" algn="ctr" fontAlgn="t">
                        <a:lnSpc>
                          <a:spcPct val="100000"/>
                        </a:lnSpc>
                        <a:spcBef>
                          <a:spcPts val="0"/>
                        </a:spcBef>
                        <a:spcAft>
                          <a:spcPts val="800"/>
                        </a:spcAft>
                      </a:pPr>
                      <a:endParaRPr lang="fr-CM" sz="4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On peut constater que la prorogation et la suspension ont au moins un effet commun </a:t>
                      </a:r>
                      <a:r>
                        <a:rPr lang="fr-CM" sz="2000" b="1" i="0" u="none" strike="noStrike" dirty="0">
                          <a:solidFill>
                            <a:schemeClr val="tx1"/>
                          </a:solidFill>
                          <a:effectLst/>
                          <a:latin typeface="Times New Roman" pitchFamily="18"/>
                          <a:cs typeface="Times New Roman" pitchFamily="18"/>
                        </a:rPr>
                        <a:t>:</a:t>
                      </a:r>
                      <a:r>
                        <a:rPr lang="fr-CM" sz="1800" b="1" i="0" u="none" strike="noStrike" dirty="0">
                          <a:solidFill>
                            <a:schemeClr val="tx1"/>
                          </a:solidFill>
                          <a:effectLst/>
                          <a:latin typeface="Times New Roman" pitchFamily="18"/>
                          <a:cs typeface="Times New Roman" pitchFamily="18"/>
                        </a:rPr>
                        <a:t> celui de rallonger une période initiale. Dès lors, la mise en exergue d’un acte suspensif ou d’un acte prorogatif empêche de ne tenir compte que du délai initial. Ce délai devient alors indicatif par la mise en exergue des délais de suspension et/ou de prorogation ;</a:t>
                      </a:r>
                    </a:p>
                    <a:p>
                      <a:pPr marL="0" lvl="0" indent="0" algn="ctr" fontAlgn="t">
                        <a:lnSpc>
                          <a:spcPct val="10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marR="0" lvl="0" indent="-285750" algn="just" defTabSz="914400" rtl="0" eaLnBrk="1" fontAlgn="t" latinLnBrk="0" hangingPunct="1">
                        <a:lnSpc>
                          <a:spcPct val="150000"/>
                        </a:lnSpc>
                        <a:spcBef>
                          <a:spcPts val="0"/>
                        </a:spcBef>
                        <a:spcAft>
                          <a:spcPts val="800"/>
                        </a:spcAft>
                        <a:buClrTx/>
                        <a:buSzTx/>
                        <a:buFont typeface="Wingdings" panose="05000000000000000000" pitchFamily="2" charset="2"/>
                        <a:buChar char="§"/>
                        <a:tabLst/>
                        <a:defRPr/>
                      </a:pPr>
                      <a:r>
                        <a:rPr lang="fr-CM" sz="1800" b="1" i="0" u="none" strike="noStrike" dirty="0">
                          <a:solidFill>
                            <a:schemeClr val="accent1"/>
                          </a:solidFill>
                          <a:effectLst/>
                          <a:latin typeface="Times New Roman" pitchFamily="18"/>
                          <a:cs typeface="Times New Roman" pitchFamily="18"/>
                        </a:rPr>
                        <a:t>La prorogation a </a:t>
                      </a:r>
                      <a:r>
                        <a:rPr lang="fr-CM" sz="1800" b="1" i="0" u="sng" strike="noStrike" dirty="0">
                          <a:solidFill>
                            <a:schemeClr val="accent1"/>
                          </a:solidFill>
                          <a:effectLst>
                            <a:outerShdw blurRad="38100" dist="38100" dir="2700000" algn="tl">
                              <a:srgbClr val="000000">
                                <a:alpha val="43137"/>
                              </a:srgbClr>
                            </a:outerShdw>
                          </a:effectLst>
                          <a:latin typeface="Times New Roman" pitchFamily="18"/>
                          <a:cs typeface="Times New Roman" pitchFamily="18"/>
                        </a:rPr>
                        <a:t>une portée additive directe</a:t>
                      </a:r>
                      <a:r>
                        <a:rPr lang="fr-CM" sz="1800" b="1" i="0" u="none" strike="noStrike" dirty="0">
                          <a:solidFill>
                            <a:schemeClr val="accent1"/>
                          </a:solidFill>
                          <a:effectLst/>
                          <a:latin typeface="Times New Roman" pitchFamily="18"/>
                          <a:cs typeface="Times New Roman" pitchFamily="18"/>
                        </a:rPr>
                        <a:t> </a:t>
                      </a:r>
                      <a:r>
                        <a:rPr lang="fr-CM" sz="2000" b="1" i="0" u="none" strike="noStrike" dirty="0">
                          <a:solidFill>
                            <a:schemeClr val="accent1"/>
                          </a:solidFill>
                          <a:effectLst/>
                          <a:latin typeface="Times New Roman" pitchFamily="18"/>
                          <a:cs typeface="Times New Roman" pitchFamily="18"/>
                        </a:rPr>
                        <a:t>:</a:t>
                      </a:r>
                      <a:r>
                        <a:rPr lang="fr-CM" sz="1800" b="1" i="0" u="none" strike="noStrike" dirty="0">
                          <a:solidFill>
                            <a:schemeClr val="accent1"/>
                          </a:solidFill>
                          <a:effectLst/>
                          <a:latin typeface="Times New Roman" pitchFamily="18"/>
                          <a:cs typeface="Times New Roman" pitchFamily="18"/>
                        </a:rPr>
                        <a:t> C’est un surplus ou un supplément de temps par rapport à une période initiale.</a:t>
                      </a:r>
                      <a:r>
                        <a:rPr lang="fr-CM" sz="1800" b="1" i="0" u="none" strike="noStrike" dirty="0">
                          <a:solidFill>
                            <a:schemeClr val="tx1"/>
                          </a:solidFill>
                          <a:effectLst/>
                          <a:latin typeface="Times New Roman" pitchFamily="18"/>
                          <a:cs typeface="Times New Roman" pitchFamily="18"/>
                        </a:rPr>
                        <a:t> </a:t>
                      </a:r>
                      <a:r>
                        <a:rPr lang="fr-CM" sz="1800" b="1" i="0" u="none" strike="noStrike" dirty="0">
                          <a:solidFill>
                            <a:schemeClr val="accent1"/>
                          </a:solidFill>
                          <a:effectLst/>
                          <a:latin typeface="Times New Roman" pitchFamily="18"/>
                          <a:cs typeface="Times New Roman" pitchFamily="18"/>
                        </a:rPr>
                        <a:t>Le délai y relatif s’ajoute de façon automatique et directe au délai légal de référence prévu par l’article 231 du Code CIMA, dès lors que la cause ou la diligence prévue par le législateur supranational est établie et/ou avérée. Il y a dans ce cas une superposition entre le délai légal de référence et le délai de prorogation ; </a:t>
                      </a:r>
                    </a:p>
                    <a:p>
                      <a:pPr marL="0" lvl="0" indent="0" algn="ctr" fontAlgn="t">
                        <a:lnSpc>
                          <a:spcPct val="100000"/>
                        </a:lnSpc>
                        <a:spcBef>
                          <a:spcPts val="0"/>
                        </a:spcBef>
                        <a:spcAft>
                          <a:spcPts val="800"/>
                        </a:spcAft>
                        <a:buFont typeface="Wingdings" panose="05000000000000000000" pitchFamily="2" charset="2"/>
                        <a:buNone/>
                      </a:pPr>
                      <a:endParaRPr lang="fr-CM" sz="400" b="1" i="0" u="none" strike="noStrike" dirty="0">
                        <a:solidFill>
                          <a:schemeClr val="accent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La suspension a </a:t>
                      </a: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une portée additive indirecte</a:t>
                      </a:r>
                      <a:r>
                        <a:rPr lang="fr-CM" sz="1800" b="1" i="0" u="none" strike="noStrike" dirty="0">
                          <a:solidFill>
                            <a:schemeClr val="tx1"/>
                          </a:solidFill>
                          <a:effectLst/>
                          <a:latin typeface="Times New Roman" pitchFamily="18"/>
                          <a:cs typeface="Times New Roman" pitchFamily="18"/>
                        </a:rPr>
                        <a:t> </a:t>
                      </a:r>
                      <a:r>
                        <a:rPr lang="fr-CM" sz="2000" b="1" i="0" u="none" strike="noStrike" dirty="0">
                          <a:solidFill>
                            <a:schemeClr val="tx1"/>
                          </a:solidFill>
                          <a:effectLst/>
                          <a:latin typeface="Times New Roman" pitchFamily="18"/>
                          <a:cs typeface="Times New Roman" pitchFamily="18"/>
                        </a:rPr>
                        <a:t>:</a:t>
                      </a:r>
                      <a:r>
                        <a:rPr lang="fr-CM" sz="1800" b="1" i="0" u="none" strike="noStrike" dirty="0">
                          <a:solidFill>
                            <a:schemeClr val="tx1"/>
                          </a:solidFill>
                          <a:effectLst/>
                          <a:latin typeface="Times New Roman" pitchFamily="18"/>
                          <a:cs typeface="Times New Roman" pitchFamily="18"/>
                        </a:rPr>
                        <a:t> Dès lors que la cause ou la diligence prévue par l’une des dispositions du Code CIMA est établie et/ou avérée en la matière, il y a report de la période qui n’avait pas encore été décomptée. Ce qui affecte indirectement l’ensemble de la période écoulée.</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8E6A84F7-6CC3-45FE-BF92-829356277570}"/>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611870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5618F88-B5B7-F401-1850-B401DB85856C}"/>
              </a:ext>
            </a:extLst>
          </p:cNvPr>
          <p:cNvSpPr txBox="1"/>
          <p:nvPr/>
        </p:nvSpPr>
        <p:spPr>
          <a:xfrm>
            <a:off x="101528" y="1108316"/>
            <a:ext cx="7888918"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uFillTx/>
                <a:latin typeface="Times New Roman" pitchFamily="18"/>
                <a:cs typeface="Times New Roman" pitchFamily="18"/>
              </a:rPr>
              <a:t>4/ L</a:t>
            </a:r>
            <a:r>
              <a:rPr lang="fr-FR" b="1" dirty="0">
                <a:latin typeface="Times New Roman" pitchFamily="18"/>
                <a:cs typeface="Times New Roman" pitchFamily="18"/>
              </a:rPr>
              <a:t>es hypothèses de suspension des délais dans le Livre 2 du Code CIMA (1)</a:t>
            </a:r>
            <a:endParaRPr lang="fr-FR" sz="1800" b="1" i="0" u="none" strike="noStrike" kern="1200" cap="none" spc="0" baseline="0" dirty="0">
              <a:uFillTx/>
              <a:latin typeface="Times New Roman" pitchFamily="18"/>
              <a:cs typeface="Times New Roman" pitchFamily="18"/>
            </a:endParaRPr>
          </a:p>
        </p:txBody>
      </p:sp>
      <p:pic>
        <p:nvPicPr>
          <p:cNvPr id="6" name="Image 5">
            <a:extLst>
              <a:ext uri="{FF2B5EF4-FFF2-40B4-BE49-F238E27FC236}">
                <a16:creationId xmlns:a16="http://schemas.microsoft.com/office/drawing/2014/main" id="{D999A12B-4ED6-892F-59A4-F798DEBB9987}"/>
              </a:ext>
            </a:extLst>
          </p:cNvPr>
          <p:cNvPicPr>
            <a:picLocks noChangeAspect="1"/>
          </p:cNvPicPr>
          <p:nvPr/>
        </p:nvPicPr>
        <p:blipFill>
          <a:blip r:embed="rId2"/>
          <a:stretch>
            <a:fillRect/>
          </a:stretch>
        </p:blipFill>
        <p:spPr>
          <a:xfrm>
            <a:off x="101528" y="1548619"/>
            <a:ext cx="11954484" cy="5255825"/>
          </a:xfrm>
          <a:prstGeom prst="rect">
            <a:avLst/>
          </a:prstGeom>
        </p:spPr>
      </p:pic>
      <p:sp>
        <p:nvSpPr>
          <p:cNvPr id="5" name="ZoneTexte 4">
            <a:extLst>
              <a:ext uri="{FF2B5EF4-FFF2-40B4-BE49-F238E27FC236}">
                <a16:creationId xmlns:a16="http://schemas.microsoft.com/office/drawing/2014/main" id="{F68F06A7-E978-4E59-8BCB-5DA3272680C3}"/>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6685427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5618F88-B5B7-F401-1850-B401DB85856C}"/>
              </a:ext>
            </a:extLst>
          </p:cNvPr>
          <p:cNvSpPr txBox="1"/>
          <p:nvPr/>
        </p:nvSpPr>
        <p:spPr>
          <a:xfrm>
            <a:off x="101528" y="1066110"/>
            <a:ext cx="7888918"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uFillTx/>
                <a:latin typeface="Times New Roman" pitchFamily="18"/>
                <a:cs typeface="Times New Roman" pitchFamily="18"/>
              </a:rPr>
              <a:t>4/ L</a:t>
            </a:r>
            <a:r>
              <a:rPr lang="fr-FR" b="1" dirty="0">
                <a:latin typeface="Times New Roman" pitchFamily="18"/>
                <a:cs typeface="Times New Roman" pitchFamily="18"/>
              </a:rPr>
              <a:t>es hypothèses de suspension des délais dans le Livre 2 du Code CIMA (2)</a:t>
            </a:r>
            <a:endParaRPr lang="fr-FR" sz="1800" b="1" i="0" u="none" strike="noStrike" kern="1200" cap="none" spc="0" baseline="0" dirty="0">
              <a:uFillTx/>
              <a:latin typeface="Times New Roman" pitchFamily="18"/>
              <a:cs typeface="Times New Roman" pitchFamily="18"/>
            </a:endParaRPr>
          </a:p>
        </p:txBody>
      </p:sp>
      <p:pic>
        <p:nvPicPr>
          <p:cNvPr id="5" name="Image 4">
            <a:extLst>
              <a:ext uri="{FF2B5EF4-FFF2-40B4-BE49-F238E27FC236}">
                <a16:creationId xmlns:a16="http://schemas.microsoft.com/office/drawing/2014/main" id="{050A0D1A-5AA0-F95E-1E5C-15325091C448}"/>
              </a:ext>
            </a:extLst>
          </p:cNvPr>
          <p:cNvPicPr>
            <a:picLocks noChangeAspect="1"/>
          </p:cNvPicPr>
          <p:nvPr/>
        </p:nvPicPr>
        <p:blipFill>
          <a:blip r:embed="rId2"/>
          <a:stretch>
            <a:fillRect/>
          </a:stretch>
        </p:blipFill>
        <p:spPr>
          <a:xfrm>
            <a:off x="101528" y="1491178"/>
            <a:ext cx="11954484" cy="5269596"/>
          </a:xfrm>
          <a:prstGeom prst="rect">
            <a:avLst/>
          </a:prstGeom>
        </p:spPr>
      </p:pic>
      <p:sp>
        <p:nvSpPr>
          <p:cNvPr id="6" name="ZoneTexte 5">
            <a:extLst>
              <a:ext uri="{FF2B5EF4-FFF2-40B4-BE49-F238E27FC236}">
                <a16:creationId xmlns:a16="http://schemas.microsoft.com/office/drawing/2014/main" id="{90600EDB-0968-4EA7-B643-F21AE0B42CA8}"/>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671937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AC4FFBB-676D-F6DA-DE56-D7F2F06FF1DF}"/>
              </a:ext>
            </a:extLst>
          </p:cNvPr>
          <p:cNvSpPr txBox="1"/>
          <p:nvPr/>
        </p:nvSpPr>
        <p:spPr>
          <a:xfrm>
            <a:off x="98470" y="1150519"/>
            <a:ext cx="804672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5/ Les hypothèses de prorogation des délais dans le Livre 2 du Code CIMA (1)</a:t>
            </a:r>
          </a:p>
        </p:txBody>
      </p:sp>
      <p:pic>
        <p:nvPicPr>
          <p:cNvPr id="6" name="Image 5">
            <a:extLst>
              <a:ext uri="{FF2B5EF4-FFF2-40B4-BE49-F238E27FC236}">
                <a16:creationId xmlns:a16="http://schemas.microsoft.com/office/drawing/2014/main" id="{627F0E6F-2B4A-6543-8BA7-DE656E23D3B9}"/>
              </a:ext>
            </a:extLst>
          </p:cNvPr>
          <p:cNvPicPr>
            <a:picLocks noChangeAspect="1"/>
          </p:cNvPicPr>
          <p:nvPr/>
        </p:nvPicPr>
        <p:blipFill>
          <a:blip r:embed="rId2"/>
          <a:stretch>
            <a:fillRect/>
          </a:stretch>
        </p:blipFill>
        <p:spPr>
          <a:xfrm>
            <a:off x="70333" y="1571624"/>
            <a:ext cx="12068489" cy="5232820"/>
          </a:xfrm>
          <a:prstGeom prst="rect">
            <a:avLst/>
          </a:prstGeom>
        </p:spPr>
      </p:pic>
      <p:sp>
        <p:nvSpPr>
          <p:cNvPr id="5" name="ZoneTexte 4">
            <a:extLst>
              <a:ext uri="{FF2B5EF4-FFF2-40B4-BE49-F238E27FC236}">
                <a16:creationId xmlns:a16="http://schemas.microsoft.com/office/drawing/2014/main" id="{FD8CBA94-A4DA-4B5C-8FF0-B908928AC8AC}"/>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717548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AC4FFBB-676D-F6DA-DE56-D7F2F06FF1DF}"/>
              </a:ext>
            </a:extLst>
          </p:cNvPr>
          <p:cNvSpPr txBox="1"/>
          <p:nvPr/>
        </p:nvSpPr>
        <p:spPr>
          <a:xfrm>
            <a:off x="98470" y="1263059"/>
            <a:ext cx="804672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5/ Les hypothèses de prorogation des délais dans le Livre 2 du Code CIMA (2)</a:t>
            </a:r>
          </a:p>
        </p:txBody>
      </p:sp>
      <p:pic>
        <p:nvPicPr>
          <p:cNvPr id="5" name="Image 4">
            <a:extLst>
              <a:ext uri="{FF2B5EF4-FFF2-40B4-BE49-F238E27FC236}">
                <a16:creationId xmlns:a16="http://schemas.microsoft.com/office/drawing/2014/main" id="{A7FB8757-D471-7810-2428-D9C2D6EEE1D5}"/>
              </a:ext>
            </a:extLst>
          </p:cNvPr>
          <p:cNvPicPr>
            <a:picLocks noChangeAspect="1"/>
          </p:cNvPicPr>
          <p:nvPr/>
        </p:nvPicPr>
        <p:blipFill>
          <a:blip r:embed="rId2"/>
          <a:stretch>
            <a:fillRect/>
          </a:stretch>
        </p:blipFill>
        <p:spPr>
          <a:xfrm>
            <a:off x="98469" y="1674056"/>
            <a:ext cx="11915339" cy="5130388"/>
          </a:xfrm>
          <a:prstGeom prst="rect">
            <a:avLst/>
          </a:prstGeom>
        </p:spPr>
      </p:pic>
      <p:sp>
        <p:nvSpPr>
          <p:cNvPr id="6" name="ZoneTexte 5">
            <a:extLst>
              <a:ext uri="{FF2B5EF4-FFF2-40B4-BE49-F238E27FC236}">
                <a16:creationId xmlns:a16="http://schemas.microsoft.com/office/drawing/2014/main" id="{C6CB0E4E-0451-45B6-8DFB-CBBD5D447D5C}"/>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529853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0700858-EFBB-189D-D29C-80713F10989B}"/>
              </a:ext>
            </a:extLst>
          </p:cNvPr>
          <p:cNvSpPr txBox="1"/>
          <p:nvPr/>
        </p:nvSpPr>
        <p:spPr>
          <a:xfrm>
            <a:off x="45261" y="1727293"/>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6</a:t>
            </a:r>
            <a:r>
              <a:rPr lang="fr-FR" sz="1800" b="1" i="0" u="none" strike="noStrike" kern="1200" cap="none" spc="0" baseline="0" dirty="0">
                <a:uFillTx/>
                <a:latin typeface="Times New Roman" pitchFamily="18"/>
                <a:cs typeface="Times New Roman" pitchFamily="18"/>
              </a:rPr>
              <a:t>/ Les considérations générales sur la computation des délais</a:t>
            </a:r>
            <a:r>
              <a:rPr lang="fr-FR" b="1" dirty="0">
                <a:latin typeface="Times New Roman" pitchFamily="18"/>
                <a:cs typeface="Times New Roman" pitchFamily="18"/>
              </a:rPr>
              <a:t> (1)</a:t>
            </a:r>
            <a:endParaRPr lang="fr-FR" sz="1800" b="1" i="0" u="none" strike="noStrike" kern="1200" cap="none" spc="0" baseline="0" dirty="0">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1EF7412D-B1DC-BA18-B579-C554E2CC3BC0}"/>
              </a:ext>
            </a:extLst>
          </p:cNvPr>
          <p:cNvGraphicFramePr>
            <a:graphicFrameLocks noGrp="1"/>
          </p:cNvGraphicFramePr>
          <p:nvPr>
            <p:extLst>
              <p:ext uri="{D42A27DB-BD31-4B8C-83A1-F6EECF244321}">
                <p14:modId xmlns:p14="http://schemas.microsoft.com/office/powerpoint/2010/main" val="2499521167"/>
              </p:ext>
            </p:extLst>
          </p:nvPr>
        </p:nvGraphicFramePr>
        <p:xfrm>
          <a:off x="35495" y="2152356"/>
          <a:ext cx="12131463" cy="3390313"/>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effectLst>
                            <a:outerShdw blurRad="38100" dist="38100" dir="2700000" algn="tl">
                              <a:srgbClr val="000000">
                                <a:alpha val="43137"/>
                              </a:srgbClr>
                            </a:outerShdw>
                          </a:effectLst>
                          <a:latin typeface="Times New Roman"/>
                          <a:ea typeface="Calibri"/>
                          <a:cs typeface="Times New Roman"/>
                        </a:rPr>
                        <a:t>POINTS A DEVELOPPER</a:t>
                      </a:r>
                      <a:endParaRPr lang="fr-FR" sz="2700" dirty="0">
                        <a:solidFill>
                          <a:schemeClr val="accent1"/>
                        </a:solidFill>
                        <a:effectLst>
                          <a:outerShdw blurRad="38100" dist="38100" dir="2700000" algn="tl">
                            <a:srgbClr val="000000">
                              <a:alpha val="43137"/>
                            </a:srgbClr>
                          </a:outerShdw>
                        </a:effectLst>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6-1/ La définition de la computation des délais </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6-2/ La détermination du point de départ (ou dies a quo)</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6-3/ La détermination du point d’arrivée (ou dies ad quem)</a:t>
                      </a: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D480389A-DB2A-4EC3-A887-8D4E4A25360D}"/>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42B60DA9-E10D-49BD-99C7-21415D7C8965}"/>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3396824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5">
            <a:extLst>
              <a:ext uri="{FF2B5EF4-FFF2-40B4-BE49-F238E27FC236}">
                <a16:creationId xmlns:a16="http://schemas.microsoft.com/office/drawing/2014/main" id="{193C2206-90BE-E9DB-DE3C-1F0FCA7B4EFA}"/>
              </a:ext>
            </a:extLst>
          </p:cNvPr>
          <p:cNvSpPr txBox="1"/>
          <p:nvPr/>
        </p:nvSpPr>
        <p:spPr>
          <a:xfrm>
            <a:off x="872197" y="1263155"/>
            <a:ext cx="10874326" cy="4993931"/>
          </a:xfrm>
          <a:prstGeom prst="rect">
            <a:avLst/>
          </a:prstGeom>
          <a:blipFill>
            <a:blip r:embed="rId2"/>
            <a:tile tx="0" ty="0" sx="100000" sy="100000" flip="none" algn="tl"/>
          </a:blipFill>
          <a:ln w="38100" cap="flat">
            <a:solidFill>
              <a:schemeClr val="tx2">
                <a:lumMod val="60000"/>
                <a:lumOff val="40000"/>
              </a:schemeClr>
            </a:solidFill>
          </a:ln>
          <a:effectLst>
            <a:innerShdw blurRad="63500" dist="50800" dir="5400000">
              <a:prstClr val="black">
                <a:alpha val="50000"/>
              </a:prstClr>
            </a:innerShdw>
          </a:effectLst>
        </p:spPr>
        <p:txBody>
          <a:bodyPr vert="horz" wrap="square" lIns="91440" tIns="45720" rIns="91440" bIns="45720" anchor="t" anchorCtr="0" compatLnSpc="1">
            <a:spAutoFit/>
          </a:bodyPr>
          <a:lstStyle/>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effectLst>
                  <a:outerShdw dist="38096" dir="2700000">
                    <a:srgbClr val="000000"/>
                  </a:outerShdw>
                </a:effectLst>
                <a:uFillTx/>
                <a:latin typeface="Times New Roman" pitchFamily="18"/>
                <a:cs typeface="Times New Roman" pitchFamily="18"/>
              </a:rPr>
              <a:t>	1/</a:t>
            </a:r>
            <a:r>
              <a:rPr lang="fr-FR" b="1" i="0" u="none" strike="noStrike" kern="0" cap="none" spc="0" baseline="0" dirty="0">
                <a:solidFill>
                  <a:srgbClr val="0075C9"/>
                </a:solidFill>
                <a:uFillTx/>
                <a:latin typeface="Times New Roman" pitchFamily="18"/>
                <a:cs typeface="Times New Roman" pitchFamily="18"/>
              </a:rPr>
              <a:t> Le </a:t>
            </a:r>
            <a:r>
              <a:rPr lang="fr-FR" b="1" kern="0" dirty="0">
                <a:solidFill>
                  <a:srgbClr val="0075C9"/>
                </a:solidFill>
                <a:latin typeface="Times New Roman" pitchFamily="18"/>
                <a:cs typeface="Times New Roman" pitchFamily="18"/>
              </a:rPr>
              <a:t>contexte et la justification</a:t>
            </a:r>
            <a:endParaRPr lang="fr-FR" b="0" i="0" u="none" strike="noStrike" kern="0" cap="none" spc="0" baseline="0" dirty="0">
              <a:solidFill>
                <a:srgbClr val="0075C9"/>
              </a:solidFill>
              <a:uFillTx/>
              <a:latin typeface="Times New Roman" pitchFamily="18"/>
              <a:cs typeface="Times New Roman" pitchFamily="18"/>
            </a:endParaRPr>
          </a:p>
          <a:p>
            <a:pPr marL="0" marR="0" lvl="0" indent="0" algn="l"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2/ La notion et l’intérêt du délai en droit</a:t>
            </a:r>
          </a:p>
          <a:p>
            <a:pPr marL="0" marR="0" lvl="0" indent="0" algn="l"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3/ La prorogation et la suspension du délai en droit</a:t>
            </a: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4/ Les hypothèses de suspension des délais dans le Livre 2 du Code CIMA</a:t>
            </a: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5/ Les hypothèses de prorogation des délais dans le Livre 2 du Code CIMA</a:t>
            </a: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6/ Les considérations générales sur l</a:t>
            </a:r>
            <a:r>
              <a:rPr lang="fr-FR" b="1" kern="0" dirty="0">
                <a:solidFill>
                  <a:srgbClr val="262626"/>
                </a:solidFill>
                <a:latin typeface="Times New Roman" pitchFamily="18"/>
                <a:cs typeface="Times New Roman" pitchFamily="18"/>
              </a:rPr>
              <a:t>a computation des délais</a:t>
            </a:r>
            <a:endParaRPr lang="fr-FR" b="1" i="0" u="none" strike="noStrike" kern="0" cap="none" spc="0" baseline="0" dirty="0">
              <a:solidFill>
                <a:srgbClr val="262626"/>
              </a:solidFill>
              <a:uFillTx/>
              <a:latin typeface="Times New Roman" pitchFamily="18"/>
              <a:cs typeface="Times New Roman" pitchFamily="18"/>
            </a:endParaRP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7/ La computation des délais de suspension et/ou de prorogation prévus par le Livre 2 du Code CIMA</a:t>
            </a: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262626"/>
                </a:solidFill>
                <a:uFillTx/>
                <a:latin typeface="Times New Roman" pitchFamily="18"/>
                <a:cs typeface="Times New Roman" pitchFamily="18"/>
              </a:rPr>
              <a:t>	8/ Les incidences : l’allongement de la phase de gestion amiable</a:t>
            </a:r>
          </a:p>
          <a:p>
            <a:pPr marL="0" marR="0" lvl="0" indent="0" algn="just" defTabSz="6858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b="1" i="0" u="none" strike="noStrike" kern="0" cap="none" spc="0" baseline="0" dirty="0">
                <a:solidFill>
                  <a:srgbClr val="0075C9"/>
                </a:solidFill>
                <a:uFillTx/>
                <a:latin typeface="Times New Roman" pitchFamily="18"/>
                <a:cs typeface="Times New Roman" pitchFamily="18"/>
              </a:rPr>
              <a:t>	9/ Les </a:t>
            </a:r>
            <a:r>
              <a:rPr lang="fr-FR" b="1" kern="0" dirty="0">
                <a:solidFill>
                  <a:srgbClr val="0075C9"/>
                </a:solidFill>
                <a:latin typeface="Times New Roman" pitchFamily="18"/>
                <a:cs typeface="Times New Roman" pitchFamily="18"/>
              </a:rPr>
              <a:t>incidences : le retardement du règlement contentieux</a:t>
            </a:r>
            <a:endParaRPr lang="fr-FR" b="1" i="0" u="none" strike="noStrike" kern="0" cap="none" spc="0" baseline="0" dirty="0">
              <a:solidFill>
                <a:srgbClr val="0075C9"/>
              </a:solidFill>
              <a:uFillTx/>
              <a:latin typeface="Times New Roman" pitchFamily="18"/>
              <a:cs typeface="Times New Roman" pitchFamily="18"/>
            </a:endParaRPr>
          </a:p>
        </p:txBody>
      </p:sp>
      <p:sp>
        <p:nvSpPr>
          <p:cNvPr id="4" name="ZoneTexte 3">
            <a:extLst>
              <a:ext uri="{FF2B5EF4-FFF2-40B4-BE49-F238E27FC236}">
                <a16:creationId xmlns:a16="http://schemas.microsoft.com/office/drawing/2014/main" id="{114FCD01-2F41-41D6-810E-4F5590D30AD7}"/>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
        <p:nvSpPr>
          <p:cNvPr id="5" name="ZoneTexte 4">
            <a:extLst>
              <a:ext uri="{FF2B5EF4-FFF2-40B4-BE49-F238E27FC236}">
                <a16:creationId xmlns:a16="http://schemas.microsoft.com/office/drawing/2014/main" id="{B69BE31D-278E-47FE-A81F-7918463DE384}"/>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102C4DF4-250F-4029-A7A2-A1B4FE8EA0A3}"/>
              </a:ext>
            </a:extLst>
          </p:cNvPr>
          <p:cNvSpPr txBox="1"/>
          <p:nvPr/>
        </p:nvSpPr>
        <p:spPr>
          <a:xfrm>
            <a:off x="5078437" y="618980"/>
            <a:ext cx="2841674" cy="507831"/>
          </a:xfrm>
          <a:prstGeom prst="rect">
            <a:avLst/>
          </a:prstGeom>
          <a:noFill/>
        </p:spPr>
        <p:txBody>
          <a:bodyPr wrap="square" rtlCol="0">
            <a:spAutoFit/>
          </a:bodyPr>
          <a:lstStyle/>
          <a:p>
            <a:pPr algn="ctr"/>
            <a:r>
              <a:rPr lang="fr-FR" sz="2700" b="1" i="0" u="none" strike="noStrike" kern="0" cap="none" spc="0" baseline="0" dirty="0">
                <a:solidFill>
                  <a:schemeClr val="accent5">
                    <a:lumMod val="50000"/>
                  </a:schemeClr>
                </a:solidFill>
                <a:uFillTx/>
                <a:latin typeface="Times New Roman" pitchFamily="18"/>
                <a:cs typeface="Times New Roman" pitchFamily="18"/>
              </a:rPr>
              <a:t>SOMMAIRE</a:t>
            </a:r>
          </a:p>
        </p:txBody>
      </p:sp>
    </p:spTree>
    <p:extLst>
      <p:ext uri="{BB962C8B-B14F-4D97-AF65-F5344CB8AC3E}">
        <p14:creationId xmlns:p14="http://schemas.microsoft.com/office/powerpoint/2010/main" val="33241191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592393A9-8E5C-3522-E1A2-3342B09594F1}"/>
              </a:ext>
            </a:extLst>
          </p:cNvPr>
          <p:cNvGraphicFramePr>
            <a:graphicFrameLocks noGrp="1"/>
          </p:cNvGraphicFramePr>
          <p:nvPr>
            <p:extLst>
              <p:ext uri="{D42A27DB-BD31-4B8C-83A1-F6EECF244321}">
                <p14:modId xmlns:p14="http://schemas.microsoft.com/office/powerpoint/2010/main" val="3080670864"/>
              </p:ext>
            </p:extLst>
          </p:nvPr>
        </p:nvGraphicFramePr>
        <p:xfrm>
          <a:off x="56270" y="1704904"/>
          <a:ext cx="12054417" cy="4822505"/>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4822505">
                <a:tc>
                  <a:txBody>
                    <a:bodyPr/>
                    <a:lstStyle/>
                    <a:p>
                      <a:pPr algn="ctr">
                        <a:lnSpc>
                          <a:spcPct val="200000"/>
                        </a:lnSpc>
                        <a:spcAft>
                          <a:spcPts val="0"/>
                        </a:spcAft>
                      </a:pPr>
                      <a:r>
                        <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 définition de la computation des délais</a:t>
                      </a: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La computation des délais</a:t>
                      </a:r>
                      <a:r>
                        <a:rPr lang="fr-CM" sz="1800" b="1" i="0" u="none" strike="noStrike" dirty="0">
                          <a:solidFill>
                            <a:schemeClr val="tx1"/>
                          </a:solidFill>
                          <a:effectLst/>
                          <a:latin typeface="Times New Roman" pitchFamily="18"/>
                          <a:cs typeface="Times New Roman" pitchFamily="18"/>
                        </a:rPr>
                        <a:t> </a:t>
                      </a:r>
                      <a:r>
                        <a:rPr lang="fr-CM" sz="1800" b="1" i="0" u="none" strike="noStrike" dirty="0">
                          <a:solidFill>
                            <a:srgbClr val="4472C4"/>
                          </a:solidFill>
                          <a:effectLst/>
                          <a:latin typeface="Times New Roman" pitchFamily="18"/>
                          <a:cs typeface="Times New Roman" pitchFamily="18"/>
                        </a:rPr>
                        <a:t>peut être définie comme le mode ou la méthode de calcul des délais. C’est un décompte chronologique du délai qui passe notamment par la prise en compte du a quo et du dies ad quem, en distinguant les modalités d’expression desdits délais et suivant que l’on est en présence des délais francs ou des délais ordinaires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rgbClr val="4472C4"/>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On appelle </a:t>
                      </a:r>
                      <a:r>
                        <a:rPr lang="fr-CM" sz="1800" b="1" i="0" u="sng" strike="noStrike" dirty="0">
                          <a:solidFill>
                            <a:srgbClr val="0070C0"/>
                          </a:solidFill>
                          <a:effectLst>
                            <a:outerShdw blurRad="38100" dist="38100" dir="2700000" algn="tl">
                              <a:srgbClr val="000000">
                                <a:alpha val="43137"/>
                              </a:srgbClr>
                            </a:outerShdw>
                          </a:effectLst>
                          <a:latin typeface="Times New Roman" pitchFamily="18"/>
                          <a:cs typeface="Times New Roman" pitchFamily="18"/>
                        </a:rPr>
                        <a:t>dies a quo</a:t>
                      </a:r>
                      <a:r>
                        <a:rPr lang="fr-CM" sz="1800" b="1" i="0" u="none" strike="noStrike" dirty="0">
                          <a:solidFill>
                            <a:srgbClr val="0070C0"/>
                          </a:solidFill>
                          <a:effectLst>
                            <a:outerShdw blurRad="38100" dist="38100" dir="2700000" algn="tl">
                              <a:srgbClr val="000000">
                                <a:alpha val="43137"/>
                              </a:srgbClr>
                            </a:outerShdw>
                          </a:effectLst>
                          <a:latin typeface="Times New Roman" pitchFamily="18"/>
                          <a:cs typeface="Times New Roman" pitchFamily="18"/>
                        </a:rPr>
                        <a:t> </a:t>
                      </a:r>
                      <a:r>
                        <a:rPr lang="fr-CM" sz="1800" b="1" i="0" u="none" strike="noStrike" dirty="0">
                          <a:solidFill>
                            <a:schemeClr val="tx1"/>
                          </a:solidFill>
                          <a:effectLst/>
                          <a:latin typeface="Times New Roman" pitchFamily="18"/>
                          <a:cs typeface="Times New Roman" pitchFamily="18"/>
                        </a:rPr>
                        <a:t>le jour de départ du délai. C’est le jour à partir duquel le délai commence à courir. C’est donc le jour de prise d’effet du délai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On appelle </a:t>
                      </a: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dies ad quem</a:t>
                      </a:r>
                      <a:r>
                        <a:rPr lang="fr-CM" sz="1800" b="1" i="0" u="none"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 </a:t>
                      </a:r>
                      <a:r>
                        <a:rPr lang="fr-CM" sz="1800" b="1" i="0" u="none" strike="noStrike" dirty="0">
                          <a:solidFill>
                            <a:srgbClr val="4472C4"/>
                          </a:solidFill>
                          <a:effectLst/>
                          <a:latin typeface="Times New Roman" pitchFamily="18"/>
                          <a:cs typeface="Times New Roman" pitchFamily="18"/>
                        </a:rPr>
                        <a:t>le jour de l’échéance du délai. C’est le jour où le délai exprimé arrivé à expiration. C’est aussi le jour final du décompte du délai.</a:t>
                      </a:r>
                      <a:endPar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96174ED7-C7A3-270A-1AC5-FBC73B6B3410}"/>
              </a:ext>
            </a:extLst>
          </p:cNvPr>
          <p:cNvSpPr txBox="1"/>
          <p:nvPr/>
        </p:nvSpPr>
        <p:spPr>
          <a:xfrm>
            <a:off x="87461" y="1234924"/>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6</a:t>
            </a:r>
            <a:r>
              <a:rPr lang="fr-FR" sz="1800" b="1" i="0" u="none" strike="noStrike" kern="1200" cap="none" spc="0" baseline="0" dirty="0">
                <a:uFillTx/>
                <a:latin typeface="Times New Roman" pitchFamily="18"/>
                <a:cs typeface="Times New Roman" pitchFamily="18"/>
              </a:rPr>
              <a:t>/ Les considérations générales sur la computation des délais</a:t>
            </a:r>
            <a:r>
              <a:rPr lang="fr-FR" b="1" dirty="0">
                <a:latin typeface="Times New Roman" pitchFamily="18"/>
                <a:cs typeface="Times New Roman" pitchFamily="18"/>
              </a:rPr>
              <a:t> (2)</a:t>
            </a:r>
            <a:endParaRPr lang="fr-FR" sz="1800" b="1" i="0" u="none" strike="noStrike" kern="1200" cap="none" spc="0" baseline="0" dirty="0">
              <a:uFillTx/>
              <a:latin typeface="Times New Roman" pitchFamily="18"/>
              <a:cs typeface="Times New Roman" pitchFamily="18"/>
            </a:endParaRPr>
          </a:p>
        </p:txBody>
      </p:sp>
      <p:sp>
        <p:nvSpPr>
          <p:cNvPr id="6" name="ZoneTexte 5">
            <a:extLst>
              <a:ext uri="{FF2B5EF4-FFF2-40B4-BE49-F238E27FC236}">
                <a16:creationId xmlns:a16="http://schemas.microsoft.com/office/drawing/2014/main" id="{42D87ED7-CACC-4FF7-9F5C-76755A1C4926}"/>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452994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50FDC54A-17B1-19A9-F62C-D5BD6387C069}"/>
              </a:ext>
            </a:extLst>
          </p:cNvPr>
          <p:cNvGraphicFramePr>
            <a:graphicFrameLocks noGrp="1"/>
          </p:cNvGraphicFramePr>
          <p:nvPr>
            <p:extLst>
              <p:ext uri="{D42A27DB-BD31-4B8C-83A1-F6EECF244321}">
                <p14:modId xmlns:p14="http://schemas.microsoft.com/office/powerpoint/2010/main" val="4075353717"/>
              </p:ext>
            </p:extLst>
          </p:nvPr>
        </p:nvGraphicFramePr>
        <p:xfrm>
          <a:off x="70338" y="1311009"/>
          <a:ext cx="12054417" cy="530893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4752167">
                <a:tc>
                  <a:txBody>
                    <a:bodyPr/>
                    <a:lstStyle/>
                    <a:p>
                      <a:pPr algn="ctr">
                        <a:lnSpc>
                          <a:spcPct val="200000"/>
                        </a:lnSpc>
                        <a:spcAft>
                          <a:spcPts val="0"/>
                        </a:spcAft>
                      </a:pPr>
                      <a:r>
                        <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 détermination du point de départ (ou dies a quo)</a:t>
                      </a: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Le législateur CIMA n’a pas défini les règles de détermination du point de départ de tous les délais de suspension et de prorogation qu’il a prévus dans le cadre de l’indemnisation des victimes de dommages corporels d’accident de la circulation. Il faut alors se servir à la fois des indices et de ce qu’il est convenu d’appeler le droit commun de la computation des délais ;</a:t>
                      </a: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Lorsque le législateur exprime le délai en jours ordinaires, le jour de l’acte ou de l’événement correspond au dies a quo. Dans ce cas, il y a identité entre le dies a quo et le jour de l’acte ou de l’événement déclencheur ;</a:t>
                      </a: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Lorsque le législateur opte pour les jours francs, le dies a quo correspond au lendemain du jour de l’acte ou de l’événement.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rgbClr val="4472C4"/>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BB2568A8-8A58-83DD-CAB4-812E7DB77DE7}"/>
              </a:ext>
            </a:extLst>
          </p:cNvPr>
          <p:cNvSpPr txBox="1"/>
          <p:nvPr/>
        </p:nvSpPr>
        <p:spPr>
          <a:xfrm>
            <a:off x="129664" y="841031"/>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6</a:t>
            </a:r>
            <a:r>
              <a:rPr lang="fr-FR" sz="1800" b="1" i="0" u="none" strike="noStrike" kern="1200" cap="none" spc="0" baseline="0" dirty="0">
                <a:uFillTx/>
                <a:latin typeface="Times New Roman" pitchFamily="18"/>
                <a:cs typeface="Times New Roman" pitchFamily="18"/>
              </a:rPr>
              <a:t>/ Les considérations générales sur la computation des délais</a:t>
            </a:r>
            <a:r>
              <a:rPr lang="fr-FR" b="1" dirty="0">
                <a:latin typeface="Times New Roman" pitchFamily="18"/>
                <a:cs typeface="Times New Roman" pitchFamily="18"/>
              </a:rPr>
              <a:t> (3)</a:t>
            </a:r>
            <a:endParaRPr lang="fr-FR" sz="1800" b="1" i="0" u="none" strike="noStrike" kern="1200" cap="none" spc="0" baseline="0" dirty="0">
              <a:uFillTx/>
              <a:latin typeface="Times New Roman" pitchFamily="18"/>
              <a:cs typeface="Times New Roman" pitchFamily="18"/>
            </a:endParaRPr>
          </a:p>
        </p:txBody>
      </p:sp>
      <p:sp>
        <p:nvSpPr>
          <p:cNvPr id="6" name="ZoneTexte 5">
            <a:extLst>
              <a:ext uri="{FF2B5EF4-FFF2-40B4-BE49-F238E27FC236}">
                <a16:creationId xmlns:a16="http://schemas.microsoft.com/office/drawing/2014/main" id="{0E965EFF-4B03-4CFE-9FA9-03C0D31108B2}"/>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3193184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E6E67830-D445-A1F1-03BD-AE936594689C}"/>
              </a:ext>
            </a:extLst>
          </p:cNvPr>
          <p:cNvGraphicFramePr>
            <a:graphicFrameLocks noGrp="1"/>
          </p:cNvGraphicFramePr>
          <p:nvPr>
            <p:extLst>
              <p:ext uri="{D42A27DB-BD31-4B8C-83A1-F6EECF244321}">
                <p14:modId xmlns:p14="http://schemas.microsoft.com/office/powerpoint/2010/main" val="3555890554"/>
              </p:ext>
            </p:extLst>
          </p:nvPr>
        </p:nvGraphicFramePr>
        <p:xfrm>
          <a:off x="56270" y="1381346"/>
          <a:ext cx="12054417" cy="5089794"/>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5089794">
                <a:tc>
                  <a:txBody>
                    <a:bodyPr/>
                    <a:lstStyle/>
                    <a:p>
                      <a:pPr algn="ctr">
                        <a:lnSpc>
                          <a:spcPct val="200000"/>
                        </a:lnSpc>
                        <a:spcAft>
                          <a:spcPts val="0"/>
                        </a:spcAft>
                      </a:pPr>
                      <a:r>
                        <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 détermination du point d’arrivée (ou dies ad quem)</a:t>
                      </a:r>
                      <a:endParaRPr lang="fr-FR" sz="1800" b="1" dirty="0">
                        <a:solidFill>
                          <a:schemeClr val="accent1"/>
                        </a:solidFill>
                        <a:latin typeface="Times New Roman" panose="02020603050405020304" pitchFamily="18" charset="0"/>
                        <a:ea typeface="Calibri"/>
                        <a:cs typeface="Times New Roman" panose="02020603050405020304" pitchFamily="18" charset="0"/>
                      </a:endParaRPr>
                    </a:p>
                    <a:p>
                      <a:pPr algn="ctr">
                        <a:lnSpc>
                          <a:spcPct val="200000"/>
                        </a:lnSpc>
                        <a:spcAft>
                          <a:spcPts val="0"/>
                        </a:spcAft>
                      </a:pPr>
                      <a:endParaRPr lang="fr-FR" sz="400" b="1" dirty="0">
                        <a:solidFill>
                          <a:schemeClr val="accent1"/>
                        </a:solidFill>
                        <a:latin typeface="Times New Roman" panose="02020603050405020304" pitchFamily="18" charset="0"/>
                        <a:ea typeface="Calibri"/>
                        <a:cs typeface="Times New Roman" panose="02020603050405020304" pitchFamily="18" charset="0"/>
                      </a:endParaRPr>
                    </a:p>
                    <a:p>
                      <a:pPr marL="285750" marR="0" lvl="0" indent="-285750" algn="just" defTabSz="914400" rtl="0" eaLnBrk="1" fontAlgn="t" latinLnBrk="0" hangingPunct="1">
                        <a:lnSpc>
                          <a:spcPct val="150000"/>
                        </a:lnSpc>
                        <a:spcBef>
                          <a:spcPts val="0"/>
                        </a:spcBef>
                        <a:spcAft>
                          <a:spcPts val="800"/>
                        </a:spcAft>
                        <a:buClrTx/>
                        <a:buSzTx/>
                        <a:buFont typeface="Wingdings" panose="05000000000000000000" pitchFamily="2" charset="2"/>
                        <a:buChar char="§"/>
                        <a:tabLst/>
                        <a:defRPr/>
                      </a:pPr>
                      <a:r>
                        <a:rPr lang="fr-CM" sz="1800" b="1" i="0" u="none" strike="noStrike" dirty="0">
                          <a:solidFill>
                            <a:srgbClr val="4472C4"/>
                          </a:solidFill>
                          <a:effectLst/>
                          <a:latin typeface="Times New Roman" pitchFamily="18"/>
                          <a:cs typeface="Times New Roman" pitchFamily="18"/>
                        </a:rPr>
                        <a:t>Comme en ce qui concerne le point de départ (</a:t>
                      </a:r>
                      <a:r>
                        <a:rPr lang="fr-CM" sz="1600" b="1" i="1" u="none" strike="noStrike" dirty="0">
                          <a:solidFill>
                            <a:srgbClr val="4472C4"/>
                          </a:solidFill>
                          <a:effectLst/>
                          <a:latin typeface="Times New Roman" pitchFamily="18"/>
                          <a:cs typeface="Times New Roman" pitchFamily="18"/>
                        </a:rPr>
                        <a:t>dies a quo</a:t>
                      </a:r>
                      <a:r>
                        <a:rPr lang="fr-CM" sz="1800" b="1" i="0" u="none" strike="noStrike" dirty="0">
                          <a:solidFill>
                            <a:srgbClr val="4472C4"/>
                          </a:solidFill>
                          <a:effectLst/>
                          <a:latin typeface="Times New Roman" pitchFamily="18"/>
                          <a:cs typeface="Times New Roman" pitchFamily="18"/>
                        </a:rPr>
                        <a:t>), le législateur CIMA n’a pas défini les règles de détermination du point d’arrivée (</a:t>
                      </a:r>
                      <a:r>
                        <a:rPr lang="fr-CM" sz="1600" b="1" i="1" u="none" strike="noStrike" dirty="0">
                          <a:solidFill>
                            <a:srgbClr val="4472C4"/>
                          </a:solidFill>
                          <a:effectLst/>
                          <a:latin typeface="Times New Roman" pitchFamily="18"/>
                          <a:cs typeface="Times New Roman" pitchFamily="18"/>
                        </a:rPr>
                        <a:t>dies ad quem</a:t>
                      </a:r>
                      <a:r>
                        <a:rPr lang="fr-CM" sz="1800" b="1" i="0" u="none" strike="noStrike" dirty="0">
                          <a:solidFill>
                            <a:srgbClr val="4472C4"/>
                          </a:solidFill>
                          <a:effectLst/>
                          <a:latin typeface="Times New Roman" pitchFamily="18"/>
                          <a:cs typeface="Times New Roman" pitchFamily="18"/>
                        </a:rPr>
                        <a:t>) de tous les délais de suspension et de prorogation qu’il a prévus dans le cadre de l’indemnisation des victimes de dommages corporels d’accident de la circulation. Il faut alors, de la même manière, se servir à la fois des indices et de ce qu’il est convenu d’appeler le droit commun de la computation des délais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rgbClr val="4472C4"/>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Les jours fériés, jours chômés, samedis et dimanches qui se situent entre le dies a quo et le dies ad quem sont normalement comptés dans les délais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Lorsqu’il s’agit de l’option des jours francs, si le dies ad quem tombe normalement un samedi, un dimanche ou un jour férié et/ou chômé, il y a report le premier jour ouvrable suivant.</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C816A77E-85EA-A768-A504-D8EF6DC47F68}"/>
              </a:ext>
            </a:extLst>
          </p:cNvPr>
          <p:cNvSpPr txBox="1"/>
          <p:nvPr/>
        </p:nvSpPr>
        <p:spPr>
          <a:xfrm>
            <a:off x="59327" y="925439"/>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6</a:t>
            </a:r>
            <a:r>
              <a:rPr lang="fr-FR" sz="1800" b="1" i="0" u="none" strike="noStrike" kern="1200" cap="none" spc="0" baseline="0" dirty="0">
                <a:uFillTx/>
                <a:latin typeface="Times New Roman" pitchFamily="18"/>
                <a:cs typeface="Times New Roman" pitchFamily="18"/>
              </a:rPr>
              <a:t>/ Les considérations générales sur la computation des délais</a:t>
            </a:r>
            <a:r>
              <a:rPr lang="fr-FR" b="1" dirty="0">
                <a:latin typeface="Times New Roman" pitchFamily="18"/>
                <a:cs typeface="Times New Roman" pitchFamily="18"/>
              </a:rPr>
              <a:t> (4)</a:t>
            </a:r>
            <a:endParaRPr lang="fr-FR" sz="1800" b="1" i="0" u="none" strike="noStrike" kern="1200" cap="none" spc="0" baseline="0" dirty="0">
              <a:uFillTx/>
              <a:latin typeface="Times New Roman" pitchFamily="18"/>
              <a:cs typeface="Times New Roman" pitchFamily="18"/>
            </a:endParaRPr>
          </a:p>
        </p:txBody>
      </p:sp>
      <p:sp>
        <p:nvSpPr>
          <p:cNvPr id="6" name="ZoneTexte 5">
            <a:extLst>
              <a:ext uri="{FF2B5EF4-FFF2-40B4-BE49-F238E27FC236}">
                <a16:creationId xmlns:a16="http://schemas.microsoft.com/office/drawing/2014/main" id="{13D73291-9ACB-4141-97FE-3F07AD7220EE}"/>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940032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41D250C-A4DD-F1C2-9E3C-F07EDD69019E}"/>
              </a:ext>
            </a:extLst>
          </p:cNvPr>
          <p:cNvSpPr txBox="1"/>
          <p:nvPr/>
        </p:nvSpPr>
        <p:spPr>
          <a:xfrm>
            <a:off x="70333" y="1839835"/>
            <a:ext cx="9467559"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7</a:t>
            </a:r>
            <a:r>
              <a:rPr lang="fr-FR" sz="1800" b="1" i="0" u="none" strike="noStrike" kern="1200" cap="none" spc="0" baseline="0" dirty="0">
                <a:solidFill>
                  <a:srgbClr val="0070C0"/>
                </a:solidFill>
                <a:uFillTx/>
                <a:latin typeface="Times New Roman" pitchFamily="18"/>
                <a:cs typeface="Times New Roman" pitchFamily="18"/>
              </a:rPr>
              <a:t>/ </a:t>
            </a:r>
            <a:r>
              <a:rPr lang="fr-FR" sz="1600" b="1" i="0" u="none" strike="noStrike" kern="1200" cap="none" spc="0" baseline="0" dirty="0">
                <a:solidFill>
                  <a:srgbClr val="0070C0"/>
                </a:solidFill>
                <a:uFillTx/>
                <a:latin typeface="Times New Roman" pitchFamily="18"/>
                <a:cs typeface="Times New Roman" pitchFamily="18"/>
              </a:rPr>
              <a:t>L</a:t>
            </a:r>
            <a:r>
              <a:rPr lang="fr-FR" sz="1600" b="1" dirty="0">
                <a:solidFill>
                  <a:srgbClr val="0070C0"/>
                </a:solidFill>
                <a:latin typeface="Times New Roman" pitchFamily="18"/>
                <a:cs typeface="Times New Roman" pitchFamily="18"/>
              </a:rPr>
              <a:t>a computation des délais de suspension et/ou de prorogation prévus par le Livre 2 du Code CIMA (1)</a:t>
            </a:r>
            <a:endParaRPr lang="fr-FR" sz="1800" b="1" i="0" u="none" strike="noStrike" kern="1200" cap="none" spc="0" baseline="0" dirty="0">
              <a:solidFill>
                <a:srgbClr val="0070C0"/>
              </a:solidFill>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509A550D-BC5E-083F-36D3-E060DA7DC3DE}"/>
              </a:ext>
            </a:extLst>
          </p:cNvPr>
          <p:cNvGraphicFramePr>
            <a:graphicFrameLocks noGrp="1"/>
          </p:cNvGraphicFramePr>
          <p:nvPr>
            <p:extLst>
              <p:ext uri="{D42A27DB-BD31-4B8C-83A1-F6EECF244321}">
                <p14:modId xmlns:p14="http://schemas.microsoft.com/office/powerpoint/2010/main" val="3820896631"/>
              </p:ext>
            </p:extLst>
          </p:nvPr>
        </p:nvGraphicFramePr>
        <p:xfrm>
          <a:off x="35495" y="2278970"/>
          <a:ext cx="12131463" cy="3390313"/>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effectLst>
                            <a:outerShdw blurRad="38100" dist="38100" dir="2700000" algn="tl">
                              <a:srgbClr val="000000">
                                <a:alpha val="43137"/>
                              </a:srgbClr>
                            </a:outerShdw>
                          </a:effectLst>
                          <a:latin typeface="Times New Roman"/>
                          <a:ea typeface="Calibri"/>
                          <a:cs typeface="Times New Roman"/>
                        </a:rPr>
                        <a:t>POINTS A DEVELOPPER</a:t>
                      </a:r>
                      <a:endParaRPr lang="fr-FR" sz="2700" dirty="0">
                        <a:solidFill>
                          <a:schemeClr val="accent1"/>
                        </a:solidFill>
                        <a:effectLst>
                          <a:outerShdw blurRad="38100" dist="38100" dir="2700000" algn="tl">
                            <a:srgbClr val="000000">
                              <a:alpha val="43137"/>
                            </a:srgbClr>
                          </a:outerShdw>
                        </a:effectLst>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7-1/ La computation des délais exprimés en mois</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7-2/</a:t>
                      </a:r>
                      <a:r>
                        <a:rPr lang="fr-FR" sz="2200" b="1" dirty="0">
                          <a:latin typeface="Times New Roman" panose="02020603050405020304" pitchFamily="18" charset="0"/>
                          <a:ea typeface="Calibri"/>
                          <a:cs typeface="Times New Roman" panose="02020603050405020304" pitchFamily="18" charset="0"/>
                        </a:rPr>
                        <a:t> </a:t>
                      </a:r>
                      <a:r>
                        <a:rPr lang="fr-FR" sz="2400" b="1" dirty="0">
                          <a:latin typeface="Times New Roman" panose="02020603050405020304" pitchFamily="18" charset="0"/>
                          <a:ea typeface="Calibri"/>
                          <a:cs typeface="Times New Roman" panose="02020603050405020304" pitchFamily="18" charset="0"/>
                        </a:rPr>
                        <a:t>La computation des délais exprimés en semaines</a:t>
                      </a:r>
                      <a:endParaRPr lang="fr-FR" sz="23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400" b="1" dirty="0">
                          <a:latin typeface="Times New Roman" panose="02020603050405020304" pitchFamily="18" charset="0"/>
                          <a:ea typeface="Calibri"/>
                          <a:cs typeface="Times New Roman" panose="02020603050405020304" pitchFamily="18" charset="0"/>
                        </a:rPr>
                        <a:t>7-3/</a:t>
                      </a:r>
                      <a:r>
                        <a:rPr lang="fr-FR" sz="2200" b="1" dirty="0">
                          <a:latin typeface="Times New Roman" panose="02020603050405020304" pitchFamily="18" charset="0"/>
                          <a:ea typeface="Calibri"/>
                          <a:cs typeface="Times New Roman" panose="02020603050405020304" pitchFamily="18" charset="0"/>
                        </a:rPr>
                        <a:t> </a:t>
                      </a:r>
                      <a:r>
                        <a:rPr lang="fr-FR" sz="2400" b="1" dirty="0">
                          <a:latin typeface="Times New Roman" panose="02020603050405020304" pitchFamily="18" charset="0"/>
                          <a:ea typeface="Calibri"/>
                          <a:cs typeface="Times New Roman" panose="02020603050405020304" pitchFamily="18" charset="0"/>
                        </a:rPr>
                        <a:t>Les autres cas de computation des délais</a:t>
                      </a:r>
                      <a:endParaRPr lang="fr-FR" sz="23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63668BDB-A668-4291-AE16-D357AA75E330}"/>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7BE49C55-9896-422B-A2C9-81D35D3450B5}"/>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920781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A3490990-45FC-8E4B-5B1D-D06F302CC4EF}"/>
              </a:ext>
            </a:extLst>
          </p:cNvPr>
          <p:cNvGraphicFramePr>
            <a:graphicFrameLocks noGrp="1"/>
          </p:cNvGraphicFramePr>
          <p:nvPr>
            <p:extLst>
              <p:ext uri="{D42A27DB-BD31-4B8C-83A1-F6EECF244321}">
                <p14:modId xmlns:p14="http://schemas.microsoft.com/office/powerpoint/2010/main" val="1970014760"/>
              </p:ext>
            </p:extLst>
          </p:nvPr>
        </p:nvGraphicFramePr>
        <p:xfrm>
          <a:off x="436098" y="1620496"/>
          <a:ext cx="11563643" cy="5089794"/>
        </p:xfrm>
        <a:graphic>
          <a:graphicData uri="http://schemas.openxmlformats.org/drawingml/2006/table">
            <a:tbl>
              <a:tblPr firstRow="1" firstCol="1" bandRow="1">
                <a:effectLst>
                  <a:outerShdw dist="38096" dir="18900000" algn="tl">
                    <a:srgbClr val="000000"/>
                  </a:outerShdw>
                </a:effectLst>
              </a:tblPr>
              <a:tblGrid>
                <a:gridCol w="11563643">
                  <a:extLst>
                    <a:ext uri="{9D8B030D-6E8A-4147-A177-3AD203B41FA5}">
                      <a16:colId xmlns:a16="http://schemas.microsoft.com/office/drawing/2014/main" val="3440033478"/>
                    </a:ext>
                  </a:extLst>
                </a:gridCol>
              </a:tblGrid>
              <a:tr h="5089794">
                <a:tc>
                  <a:txBody>
                    <a:bodyPr/>
                    <a:lstStyle/>
                    <a:p>
                      <a:pPr algn="ctr">
                        <a:lnSpc>
                          <a:spcPct val="200000"/>
                        </a:lnSpc>
                        <a:spcAft>
                          <a:spcPts val="0"/>
                        </a:spcAft>
                      </a:pPr>
                      <a:r>
                        <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 computation des délais exprimés en mois</a:t>
                      </a:r>
                    </a:p>
                    <a:p>
                      <a:pPr algn="ctr">
                        <a:lnSpc>
                          <a:spcPct val="200000"/>
                        </a:lnSpc>
                        <a:spcAft>
                          <a:spcPts val="0"/>
                        </a:spcAft>
                      </a:pP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En matière d’allongement des délais de présentation de l’offre d’indemnité, ceux qui sont exprimés en mois sont contenus dans les articles 247, 252, 252 bis et 249 du Code CIMA ; </a:t>
                      </a: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Pour tout délai exprimé en mois, le décompte se fait de quantième à quantième. Par principe, le dies a quo va à partir de minuit et le dies ad quem va jusqu’à minuit. Il faut indiquer que pour ces délais, le dies ad quem est un quantième identique au jour de départ. A défaut de quantième identique (identité de date correspondante), le délai expire le dernier jour du mois considéré ;</a:t>
                      </a: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En fonction de l’option retenue par le législateur, on peut tenir compte du jour de l’événement ou de l’acte ou alors commencer à compter à partir du jour suivant. On peut pareillement prendre en compte le jour final exact du décompte ou retenir comme date d’arrivée à considérer le premier jour ouvrable suivant, lorsque le délai expire normalement un samedi, un dimanche ou un jour férié ou chômé.</a:t>
                      </a:r>
                      <a:endPar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A55AD9A3-9DFB-A72E-A5A3-FECB4B4556E1}"/>
              </a:ext>
            </a:extLst>
          </p:cNvPr>
          <p:cNvSpPr txBox="1"/>
          <p:nvPr/>
        </p:nvSpPr>
        <p:spPr>
          <a:xfrm>
            <a:off x="450161" y="1150520"/>
            <a:ext cx="9467559"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7</a:t>
            </a:r>
            <a:r>
              <a:rPr lang="fr-FR" sz="1800" b="1" i="0" u="none" strike="noStrike" kern="1200" cap="none" spc="0" baseline="0" dirty="0">
                <a:solidFill>
                  <a:srgbClr val="0070C0"/>
                </a:solidFill>
                <a:uFillTx/>
                <a:latin typeface="Times New Roman" pitchFamily="18"/>
                <a:cs typeface="Times New Roman" pitchFamily="18"/>
              </a:rPr>
              <a:t>/ </a:t>
            </a:r>
            <a:r>
              <a:rPr lang="fr-FR" sz="1600" b="1" i="0" u="none" strike="noStrike" kern="1200" cap="none" spc="0" baseline="0" dirty="0">
                <a:solidFill>
                  <a:srgbClr val="0070C0"/>
                </a:solidFill>
                <a:uFillTx/>
                <a:latin typeface="Times New Roman" pitchFamily="18"/>
                <a:cs typeface="Times New Roman" pitchFamily="18"/>
              </a:rPr>
              <a:t>L</a:t>
            </a:r>
            <a:r>
              <a:rPr lang="fr-FR" sz="1600" b="1" dirty="0">
                <a:solidFill>
                  <a:srgbClr val="0070C0"/>
                </a:solidFill>
                <a:latin typeface="Times New Roman" pitchFamily="18"/>
                <a:cs typeface="Times New Roman" pitchFamily="18"/>
              </a:rPr>
              <a:t>a computation des délais de suspension et/ou de prorogation prévus par le Livre 2 du Code CIMA (2)</a:t>
            </a:r>
            <a:endParaRPr lang="fr-FR" sz="1800" b="1" i="0" u="none" strike="noStrike" kern="1200" cap="none" spc="0" baseline="0" dirty="0">
              <a:solidFill>
                <a:srgbClr val="0070C0"/>
              </a:solidFill>
              <a:uFillTx/>
              <a:latin typeface="Times New Roman" pitchFamily="18"/>
              <a:cs typeface="Times New Roman" pitchFamily="18"/>
            </a:endParaRPr>
          </a:p>
        </p:txBody>
      </p:sp>
      <p:sp>
        <p:nvSpPr>
          <p:cNvPr id="6" name="ZoneTexte 5">
            <a:extLst>
              <a:ext uri="{FF2B5EF4-FFF2-40B4-BE49-F238E27FC236}">
                <a16:creationId xmlns:a16="http://schemas.microsoft.com/office/drawing/2014/main" id="{82DAF533-23CA-4158-A5C7-931C62571FE1}"/>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770866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2891A319-190D-F42E-00FA-20D25EF0DC42}"/>
              </a:ext>
            </a:extLst>
          </p:cNvPr>
          <p:cNvGraphicFramePr>
            <a:graphicFrameLocks noGrp="1"/>
          </p:cNvGraphicFramePr>
          <p:nvPr>
            <p:extLst>
              <p:ext uri="{D42A27DB-BD31-4B8C-83A1-F6EECF244321}">
                <p14:modId xmlns:p14="http://schemas.microsoft.com/office/powerpoint/2010/main" val="3264945037"/>
              </p:ext>
            </p:extLst>
          </p:nvPr>
        </p:nvGraphicFramePr>
        <p:xfrm>
          <a:off x="70340" y="1606429"/>
          <a:ext cx="11999741" cy="5117931"/>
        </p:xfrm>
        <a:graphic>
          <a:graphicData uri="http://schemas.openxmlformats.org/drawingml/2006/table">
            <a:tbl>
              <a:tblPr firstRow="1" firstCol="1" bandRow="1">
                <a:effectLst>
                  <a:outerShdw dist="38096" dir="18900000" algn="tl">
                    <a:srgbClr val="000000"/>
                  </a:outerShdw>
                </a:effectLst>
              </a:tblPr>
              <a:tblGrid>
                <a:gridCol w="11999741">
                  <a:extLst>
                    <a:ext uri="{9D8B030D-6E8A-4147-A177-3AD203B41FA5}">
                      <a16:colId xmlns:a16="http://schemas.microsoft.com/office/drawing/2014/main" val="3440033478"/>
                    </a:ext>
                  </a:extLst>
                </a:gridCol>
              </a:tblGrid>
              <a:tr h="5117931">
                <a:tc>
                  <a:txBody>
                    <a:bodyPr/>
                    <a:lstStyle/>
                    <a:p>
                      <a:pPr algn="ctr">
                        <a:lnSpc>
                          <a:spcPct val="200000"/>
                        </a:lnSpc>
                        <a:spcAft>
                          <a:spcPts val="0"/>
                        </a:spcAft>
                      </a:pPr>
                      <a:r>
                        <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 computation des délais exprimés en semaines</a:t>
                      </a:r>
                    </a:p>
                    <a:p>
                      <a:pPr algn="ctr">
                        <a:lnSpc>
                          <a:spcPct val="200000"/>
                        </a:lnSpc>
                        <a:spcAft>
                          <a:spcPts val="0"/>
                        </a:spcAft>
                      </a:pP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700" b="1" i="0" u="none" strike="noStrike" dirty="0">
                          <a:solidFill>
                            <a:schemeClr val="tx1"/>
                          </a:solidFill>
                          <a:effectLst/>
                          <a:latin typeface="Times New Roman" pitchFamily="18"/>
                          <a:cs typeface="Times New Roman" pitchFamily="18"/>
                        </a:rPr>
                        <a:t>En matière d’allongement des délais de présentation de l’offre d’indemnité, ceux qui sont exprimés en semaines sont contenus dans les articles 249, 250 et 251 du Code CIMA. (</a:t>
                      </a:r>
                      <a:r>
                        <a:rPr lang="fr-CM" sz="1700" b="1" i="1" u="none" strike="noStrike" dirty="0">
                          <a:solidFill>
                            <a:schemeClr val="accent1"/>
                          </a:solidFill>
                          <a:effectLst/>
                          <a:latin typeface="Times New Roman" pitchFamily="18"/>
                          <a:cs typeface="Times New Roman" pitchFamily="18"/>
                        </a:rPr>
                        <a:t>Il s’agit aussi, dans une moindre mesure, de l’article 251 du même Code</a:t>
                      </a:r>
                      <a:r>
                        <a:rPr lang="fr-CM" sz="1700" b="1" i="0" u="none" strike="noStrike" dirty="0">
                          <a:solidFill>
                            <a:schemeClr val="tx1"/>
                          </a:solidFill>
                          <a:effectLst/>
                          <a:latin typeface="Times New Roman" pitchFamily="18"/>
                          <a:cs typeface="Times New Roman" pitchFamily="18"/>
                        </a:rPr>
                        <a:t>) ;</a:t>
                      </a:r>
                    </a:p>
                    <a:p>
                      <a:pPr marL="285750" lvl="0" indent="-285750" algn="just" fontAlgn="t">
                        <a:lnSpc>
                          <a:spcPct val="150000"/>
                        </a:lnSpc>
                        <a:spcBef>
                          <a:spcPts val="0"/>
                        </a:spcBef>
                        <a:spcAft>
                          <a:spcPts val="800"/>
                        </a:spcAft>
                        <a:buFont typeface="Wingdings" panose="05000000000000000000" pitchFamily="2" charset="2"/>
                        <a:buChar char="§"/>
                      </a:pPr>
                      <a:r>
                        <a:rPr lang="fr-CM" sz="1700" b="1" i="0" u="none" strike="noStrike" dirty="0">
                          <a:solidFill>
                            <a:schemeClr val="accent1"/>
                          </a:solidFill>
                          <a:effectLst/>
                          <a:latin typeface="Times New Roman" pitchFamily="18"/>
                          <a:cs typeface="Times New Roman" pitchFamily="18"/>
                        </a:rPr>
                        <a:t>Au sens strict, </a:t>
                      </a:r>
                      <a:r>
                        <a:rPr lang="fr-CM" sz="17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la semaine</a:t>
                      </a:r>
                      <a:r>
                        <a:rPr lang="fr-CM" sz="1700" b="1" i="0" u="none" strike="noStrike" dirty="0">
                          <a:solidFill>
                            <a:schemeClr val="accent1"/>
                          </a:solidFill>
                          <a:effectLst/>
                          <a:latin typeface="Times New Roman" pitchFamily="18"/>
                          <a:cs typeface="Times New Roman" pitchFamily="18"/>
                        </a:rPr>
                        <a:t> est une période de sept jours consécutifs allant du lundi au dimanche. Au sens large, c’est chacun des cycles de sept jours d’une période consécutive. Lorsque le délai est exprimé en semaines, c’est davantage le sens large qui est implicitement visé ;</a:t>
                      </a:r>
                    </a:p>
                    <a:p>
                      <a:pPr marL="285750" lvl="0" indent="-285750" algn="just" fontAlgn="t">
                        <a:lnSpc>
                          <a:spcPct val="150000"/>
                        </a:lnSpc>
                        <a:spcBef>
                          <a:spcPts val="0"/>
                        </a:spcBef>
                        <a:spcAft>
                          <a:spcPts val="800"/>
                        </a:spcAft>
                        <a:buFont typeface="Wingdings" panose="05000000000000000000" pitchFamily="2" charset="2"/>
                        <a:buChar char="§"/>
                      </a:pPr>
                      <a:r>
                        <a:rPr lang="fr-CM" sz="1700" b="1" i="0" u="none" strike="noStrike" dirty="0">
                          <a:solidFill>
                            <a:schemeClr val="tx1"/>
                          </a:solidFill>
                          <a:effectLst/>
                          <a:latin typeface="Times New Roman" pitchFamily="18"/>
                          <a:cs typeface="Times New Roman" pitchFamily="18"/>
                        </a:rPr>
                        <a:t>Le seul texte juridique explicite à notre connaissance qui traite de la computation des délais exprimés en semaines est l’article 4 de la Convention de BALE du 16 mai 1972 (Convention européenne sur la computation des délais). Ce texte que nous retenons comme texte d’emprunt, le législateur CIMA étant muet en la matière, dispose que : « </a:t>
                      </a:r>
                      <a:r>
                        <a:rPr lang="fr-CM" sz="1700" b="1" i="0" u="none" strike="noStrike" dirty="0">
                          <a:solidFill>
                            <a:schemeClr val="accent1"/>
                          </a:solidFill>
                          <a:effectLst/>
                          <a:latin typeface="Times New Roman" pitchFamily="18"/>
                          <a:cs typeface="Times New Roman" pitchFamily="18"/>
                        </a:rPr>
                        <a:t>Lorsqu’un délai est exprimé en semaines, le dies ad quem est le jour de la dernière semaine dont le nom correspond à celui du dies a quo </a:t>
                      </a:r>
                      <a:r>
                        <a:rPr lang="fr-CM" sz="1700" b="1" i="0" u="none" strike="noStrike" dirty="0">
                          <a:solidFill>
                            <a:schemeClr val="tx1"/>
                          </a:solidFill>
                          <a:effectLst/>
                          <a:latin typeface="Times New Roman" pitchFamily="18"/>
                          <a:cs typeface="Times New Roman" pitchFamily="18"/>
                        </a:rPr>
                        <a:t>». </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66DAAECB-9FD8-D692-E8F4-4AADF7D79FB4}"/>
              </a:ext>
            </a:extLst>
          </p:cNvPr>
          <p:cNvSpPr txBox="1"/>
          <p:nvPr/>
        </p:nvSpPr>
        <p:spPr>
          <a:xfrm>
            <a:off x="98470" y="1136450"/>
            <a:ext cx="9467559"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7</a:t>
            </a:r>
            <a:r>
              <a:rPr lang="fr-FR" sz="1800" b="1" i="0" u="none" strike="noStrike" kern="1200" cap="none" spc="0" baseline="0" dirty="0">
                <a:solidFill>
                  <a:srgbClr val="0070C0"/>
                </a:solidFill>
                <a:uFillTx/>
                <a:latin typeface="Times New Roman" pitchFamily="18"/>
                <a:cs typeface="Times New Roman" pitchFamily="18"/>
              </a:rPr>
              <a:t>/ </a:t>
            </a:r>
            <a:r>
              <a:rPr lang="fr-FR" sz="1600" b="1" i="0" u="none" strike="noStrike" kern="1200" cap="none" spc="0" baseline="0" dirty="0">
                <a:solidFill>
                  <a:srgbClr val="0070C0"/>
                </a:solidFill>
                <a:uFillTx/>
                <a:latin typeface="Times New Roman" pitchFamily="18"/>
                <a:cs typeface="Times New Roman" pitchFamily="18"/>
              </a:rPr>
              <a:t>L</a:t>
            </a:r>
            <a:r>
              <a:rPr lang="fr-FR" sz="1600" b="1" dirty="0">
                <a:solidFill>
                  <a:srgbClr val="0070C0"/>
                </a:solidFill>
                <a:latin typeface="Times New Roman" pitchFamily="18"/>
                <a:cs typeface="Times New Roman" pitchFamily="18"/>
              </a:rPr>
              <a:t>a computation des délais de suspension et/ou de prorogation prévus par le Livre 2 du Code CIMA (3)</a:t>
            </a:r>
            <a:endParaRPr lang="fr-FR" sz="1800" b="1" i="0" u="none" strike="noStrike" kern="1200" cap="none" spc="0" baseline="0" dirty="0">
              <a:solidFill>
                <a:srgbClr val="0070C0"/>
              </a:solidFill>
              <a:uFillTx/>
              <a:latin typeface="Times New Roman" pitchFamily="18"/>
              <a:cs typeface="Times New Roman" pitchFamily="18"/>
            </a:endParaRPr>
          </a:p>
        </p:txBody>
      </p:sp>
      <p:sp>
        <p:nvSpPr>
          <p:cNvPr id="6" name="ZoneTexte 5">
            <a:extLst>
              <a:ext uri="{FF2B5EF4-FFF2-40B4-BE49-F238E27FC236}">
                <a16:creationId xmlns:a16="http://schemas.microsoft.com/office/drawing/2014/main" id="{77F7ACB6-D798-4B6E-95C2-4C78011F0DEA}"/>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3877197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a:extLst>
              <a:ext uri="{FF2B5EF4-FFF2-40B4-BE49-F238E27FC236}">
                <a16:creationId xmlns:a16="http://schemas.microsoft.com/office/drawing/2014/main" id="{CA392FBA-80EE-3BE1-0B07-4616ECA888B2}"/>
              </a:ext>
            </a:extLst>
          </p:cNvPr>
          <p:cNvGraphicFramePr>
            <a:graphicFrameLocks noGrp="1"/>
          </p:cNvGraphicFramePr>
          <p:nvPr>
            <p:extLst>
              <p:ext uri="{D42A27DB-BD31-4B8C-83A1-F6EECF244321}">
                <p14:modId xmlns:p14="http://schemas.microsoft.com/office/powerpoint/2010/main" val="4195308386"/>
              </p:ext>
            </p:extLst>
          </p:nvPr>
        </p:nvGraphicFramePr>
        <p:xfrm>
          <a:off x="436098" y="1620496"/>
          <a:ext cx="11563643" cy="5089794"/>
        </p:xfrm>
        <a:graphic>
          <a:graphicData uri="http://schemas.openxmlformats.org/drawingml/2006/table">
            <a:tbl>
              <a:tblPr firstRow="1" firstCol="1" bandRow="1">
                <a:effectLst>
                  <a:outerShdw dist="38096" dir="18900000" algn="tl">
                    <a:srgbClr val="000000"/>
                  </a:outerShdw>
                </a:effectLst>
              </a:tblPr>
              <a:tblGrid>
                <a:gridCol w="11563643">
                  <a:extLst>
                    <a:ext uri="{9D8B030D-6E8A-4147-A177-3AD203B41FA5}">
                      <a16:colId xmlns:a16="http://schemas.microsoft.com/office/drawing/2014/main" val="3440033478"/>
                    </a:ext>
                  </a:extLst>
                </a:gridCol>
              </a:tblGrid>
              <a:tr h="5089794">
                <a:tc>
                  <a:txBody>
                    <a:bodyPr/>
                    <a:lstStyle/>
                    <a:p>
                      <a:pPr algn="ctr">
                        <a:lnSpc>
                          <a:spcPct val="200000"/>
                        </a:lnSpc>
                        <a:spcAft>
                          <a:spcPts val="0"/>
                        </a:spcAft>
                      </a:pPr>
                      <a:r>
                        <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Les autres cas de computation des délais</a:t>
                      </a: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lvl="0" algn="ctr" fontAlgn="t">
                        <a:lnSpc>
                          <a:spcPct val="100000"/>
                        </a:lnSpc>
                        <a:spcBef>
                          <a:spcPts val="0"/>
                        </a:spcBef>
                        <a:spcAft>
                          <a:spcPts val="800"/>
                        </a:spcAft>
                      </a:pP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marR="0" lvl="0" indent="-285750" algn="just" defTabSz="914400" rtl="0" eaLnBrk="1" fontAlgn="t" latinLnBrk="0" hangingPunct="1">
                        <a:lnSpc>
                          <a:spcPct val="150000"/>
                        </a:lnSpc>
                        <a:spcBef>
                          <a:spcPts val="0"/>
                        </a:spcBef>
                        <a:spcAft>
                          <a:spcPts val="800"/>
                        </a:spcAft>
                        <a:buClrTx/>
                        <a:buSzTx/>
                        <a:buFont typeface="Wingdings" panose="05000000000000000000" pitchFamily="2" charset="2"/>
                        <a:buChar char="§"/>
                        <a:tabLst/>
                        <a:defRPr/>
                      </a:pPr>
                      <a:r>
                        <a:rPr lang="fr-CM" sz="1800" b="1" i="0" u="none" strike="noStrike" dirty="0">
                          <a:solidFill>
                            <a:schemeClr val="tx1"/>
                          </a:solidFill>
                          <a:effectLst/>
                          <a:latin typeface="Times New Roman" pitchFamily="18"/>
                          <a:cs typeface="Times New Roman" pitchFamily="18"/>
                        </a:rPr>
                        <a:t>En matière d’allongement des délais de présentation de l’offre d’indemnité, le Code CIMA a exprimé des délais en semaines et en mois en son article 253. Il a également procédé à une expression ambigüe des délais en son article 248. Il faut déterminer les modes de computation des délais dans chacun de ces cas ; </a:t>
                      </a: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Pour ce qui est des délais exprimés en mois et en semaines à l’article 253 du Code CIMA, la computation doit commencer par les délais exprimés en mois et après par ceux exprimés en semaines. Et il faut tenir compte de la computation des délais de suspension avant de prendre en compte les délais de prorogation ;</a:t>
                      </a: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Quant aux délais exprimés de façon ambigüe à l’article 248 du Code CIMA, il y a lieu de déduire qu’ils sont implicitement exprimés en mois et en jours. Dès lors, la computation commence par les délais en mois et s’achève par celle des délais exprimés en jours; étant entendu que les délais exprimés en jours se comptent de jours en jours.</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9C987148-1F37-E4CB-7F4D-9541CF0B6A99}"/>
              </a:ext>
            </a:extLst>
          </p:cNvPr>
          <p:cNvSpPr txBox="1"/>
          <p:nvPr/>
        </p:nvSpPr>
        <p:spPr>
          <a:xfrm>
            <a:off x="450162" y="1178655"/>
            <a:ext cx="9467559"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solidFill>
                  <a:srgbClr val="0070C0"/>
                </a:solidFill>
                <a:latin typeface="Times New Roman" pitchFamily="18"/>
                <a:cs typeface="Times New Roman" pitchFamily="18"/>
              </a:rPr>
              <a:t>7</a:t>
            </a:r>
            <a:r>
              <a:rPr lang="fr-FR" sz="1800" b="1" i="0" u="none" strike="noStrike" kern="1200" cap="none" spc="0" baseline="0" dirty="0">
                <a:solidFill>
                  <a:srgbClr val="0070C0"/>
                </a:solidFill>
                <a:uFillTx/>
                <a:latin typeface="Times New Roman" pitchFamily="18"/>
                <a:cs typeface="Times New Roman" pitchFamily="18"/>
              </a:rPr>
              <a:t>/ </a:t>
            </a:r>
            <a:r>
              <a:rPr lang="fr-FR" sz="1600" b="1" i="0" u="none" strike="noStrike" kern="1200" cap="none" spc="0" baseline="0" dirty="0">
                <a:solidFill>
                  <a:srgbClr val="0070C0"/>
                </a:solidFill>
                <a:uFillTx/>
                <a:latin typeface="Times New Roman" pitchFamily="18"/>
                <a:cs typeface="Times New Roman" pitchFamily="18"/>
              </a:rPr>
              <a:t>L</a:t>
            </a:r>
            <a:r>
              <a:rPr lang="fr-FR" sz="1600" b="1" dirty="0">
                <a:solidFill>
                  <a:srgbClr val="0070C0"/>
                </a:solidFill>
                <a:latin typeface="Times New Roman" pitchFamily="18"/>
                <a:cs typeface="Times New Roman" pitchFamily="18"/>
              </a:rPr>
              <a:t>a computation des délais de suspension et/ou de prorogation prévus par le Livre 2 du Code CIMA (4)</a:t>
            </a:r>
            <a:endParaRPr lang="fr-FR" sz="1800" b="1" i="0" u="none" strike="noStrike" kern="1200" cap="none" spc="0" baseline="0" dirty="0">
              <a:solidFill>
                <a:srgbClr val="0070C0"/>
              </a:solidFill>
              <a:uFillTx/>
              <a:latin typeface="Times New Roman" pitchFamily="18"/>
              <a:cs typeface="Times New Roman" pitchFamily="18"/>
            </a:endParaRPr>
          </a:p>
        </p:txBody>
      </p:sp>
      <p:sp>
        <p:nvSpPr>
          <p:cNvPr id="6" name="ZoneTexte 5">
            <a:extLst>
              <a:ext uri="{FF2B5EF4-FFF2-40B4-BE49-F238E27FC236}">
                <a16:creationId xmlns:a16="http://schemas.microsoft.com/office/drawing/2014/main" id="{B5922F17-1B0C-4BFE-94F8-ADF67ED76B11}"/>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34101383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0BBCCA5-CC9E-83AF-7C09-F16EE9A9B800}"/>
              </a:ext>
            </a:extLst>
          </p:cNvPr>
          <p:cNvSpPr txBox="1"/>
          <p:nvPr/>
        </p:nvSpPr>
        <p:spPr>
          <a:xfrm>
            <a:off x="87460" y="1797633"/>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uFillTx/>
                <a:latin typeface="Times New Roman" pitchFamily="18"/>
                <a:cs typeface="Times New Roman" pitchFamily="18"/>
              </a:rPr>
              <a:t>8/ Les incidences : l’allongement de la phase de gestion amiable </a:t>
            </a:r>
            <a:r>
              <a:rPr lang="fr-FR" b="1" dirty="0">
                <a:latin typeface="Times New Roman" pitchFamily="18"/>
                <a:cs typeface="Times New Roman" pitchFamily="18"/>
              </a:rPr>
              <a:t>(1)</a:t>
            </a:r>
            <a:endParaRPr lang="fr-FR" sz="1800" b="1" i="0" u="none" strike="noStrike" kern="1200" cap="none" spc="0" baseline="0" dirty="0">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DB69AE21-8ACE-74BB-3A8C-28690AC1387C}"/>
              </a:ext>
            </a:extLst>
          </p:cNvPr>
          <p:cNvGraphicFramePr>
            <a:graphicFrameLocks noGrp="1"/>
          </p:cNvGraphicFramePr>
          <p:nvPr>
            <p:extLst>
              <p:ext uri="{D42A27DB-BD31-4B8C-83A1-F6EECF244321}">
                <p14:modId xmlns:p14="http://schemas.microsoft.com/office/powerpoint/2010/main" val="2552129590"/>
              </p:ext>
            </p:extLst>
          </p:nvPr>
        </p:nvGraphicFramePr>
        <p:xfrm>
          <a:off x="35495" y="2250830"/>
          <a:ext cx="12131463" cy="3390313"/>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effectLst>
                            <a:outerShdw blurRad="38100" dist="38100" dir="2700000" algn="tl">
                              <a:srgbClr val="000000">
                                <a:alpha val="43137"/>
                              </a:srgbClr>
                            </a:outerShdw>
                          </a:effectLst>
                          <a:latin typeface="Times New Roman"/>
                          <a:ea typeface="Calibri"/>
                          <a:cs typeface="Times New Roman"/>
                        </a:rPr>
                        <a:t>POINTS A DEVELOPPER</a:t>
                      </a:r>
                      <a:endParaRPr lang="fr-FR" sz="2700" dirty="0">
                        <a:solidFill>
                          <a:schemeClr val="accent1"/>
                        </a:solidFill>
                        <a:effectLst>
                          <a:outerShdw blurRad="38100" dist="38100" dir="2700000" algn="tl">
                            <a:srgbClr val="000000">
                              <a:alpha val="43137"/>
                            </a:srgbClr>
                          </a:outerShdw>
                        </a:effectLst>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8-1/ Le maintien des interactions entre l’assureur et les victimes</a:t>
                      </a:r>
                    </a:p>
                    <a:p>
                      <a:pPr algn="just">
                        <a:lnSpc>
                          <a:spcPct val="200000"/>
                        </a:lnSpc>
                        <a:spcAft>
                          <a:spcPts val="0"/>
                        </a:spcAft>
                      </a:pPr>
                      <a:endParaRPr lang="fr-FR" sz="18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8-2/ Le maintien de la compétence des prestataires assurantiels</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8-3/ L’appréciation incidente des possibilités de sanctions liées au retard de traitement</a:t>
                      </a: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D1461D45-2ADD-437B-B7B0-BD65941B724C}"/>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20019347-E893-4A19-BE1E-3BA6ABB739BA}"/>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1380428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0BBCCA5-CC9E-83AF-7C09-F16EE9A9B800}"/>
              </a:ext>
            </a:extLst>
          </p:cNvPr>
          <p:cNvSpPr txBox="1"/>
          <p:nvPr/>
        </p:nvSpPr>
        <p:spPr>
          <a:xfrm>
            <a:off x="101529" y="1037978"/>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uFillTx/>
                <a:latin typeface="Times New Roman" pitchFamily="18"/>
                <a:cs typeface="Times New Roman" pitchFamily="18"/>
              </a:rPr>
              <a:t>8/ Les incidences : l’allongement de la phase de gestion amiable </a:t>
            </a:r>
            <a:r>
              <a:rPr lang="fr-FR" b="1" dirty="0">
                <a:latin typeface="Times New Roman" pitchFamily="18"/>
                <a:cs typeface="Times New Roman" pitchFamily="18"/>
              </a:rPr>
              <a:t>(2)</a:t>
            </a:r>
            <a:endParaRPr lang="fr-FR" sz="1800" b="1" i="0" u="none" strike="noStrike" kern="1200" cap="none" spc="0" baseline="0" dirty="0">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1457F156-719A-55FC-25DC-A4751DB51F7E}"/>
              </a:ext>
            </a:extLst>
          </p:cNvPr>
          <p:cNvGraphicFramePr>
            <a:graphicFrameLocks noGrp="1"/>
          </p:cNvGraphicFramePr>
          <p:nvPr>
            <p:extLst>
              <p:ext uri="{D42A27DB-BD31-4B8C-83A1-F6EECF244321}">
                <p14:modId xmlns:p14="http://schemas.microsoft.com/office/powerpoint/2010/main" val="3696259563"/>
              </p:ext>
            </p:extLst>
          </p:nvPr>
        </p:nvGraphicFramePr>
        <p:xfrm>
          <a:off x="28139" y="1493888"/>
          <a:ext cx="12054417" cy="549689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5089794">
                <a:tc>
                  <a:txBody>
                    <a:bodyPr/>
                    <a:lstStyle/>
                    <a:p>
                      <a:pPr algn="ctr">
                        <a:lnSpc>
                          <a:spcPct val="200000"/>
                        </a:lnSpc>
                        <a:spcAft>
                          <a:spcPts val="0"/>
                        </a:spcAft>
                      </a:pPr>
                      <a:r>
                        <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Le maintien des interactions entre l’assureur et les victimes</a:t>
                      </a: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La première incidence de l’allongement de la phase amiable est le maintien des interactions entre l’assureur et les victimes. En particulier, les victimes ou leurs représentants, demeurent tenues de produire les documents ou informations que les assureurs leur demandent de fournir en application des dispositions du Code CIMA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rgbClr val="4472C4"/>
                        </a:solidFill>
                        <a:effectLst/>
                        <a:latin typeface="Times New Roman" pitchFamily="18"/>
                        <a:cs typeface="Times New Roman" pitchFamily="18"/>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Ainsi, l’assureur qui n’a pas encore reçu le Procès-verbal de constat prévu par l’article 232 du Code CIMA doit être considéré comme n’avoir pas encore reçu l’avis de sinistre indiqué par l’article 247 du même Code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Les victimes ne peuvent pas encore prétendre exiger de l’assureur la présentation d’une offre d’indemnité, tant qu’en application des articles 249 à 251 du Code CIMA, l’assureur leur a indiqué l’incomplétude du dossier d’indemnisation et les documents et informations qu’il doit recevoir pour y procéder.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rgbClr val="4472C4"/>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439E4273-67AF-4019-8E80-A494B42949EC}"/>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624861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0BBCCA5-CC9E-83AF-7C09-F16EE9A9B800}"/>
              </a:ext>
            </a:extLst>
          </p:cNvPr>
          <p:cNvSpPr txBox="1"/>
          <p:nvPr/>
        </p:nvSpPr>
        <p:spPr>
          <a:xfrm>
            <a:off x="143732" y="798826"/>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uFillTx/>
                <a:latin typeface="Times New Roman" pitchFamily="18"/>
                <a:cs typeface="Times New Roman" pitchFamily="18"/>
              </a:rPr>
              <a:t>8/ Les incidences : l’allongement de la phase de gestion amiable </a:t>
            </a:r>
            <a:r>
              <a:rPr lang="fr-FR" b="1" dirty="0">
                <a:latin typeface="Times New Roman" pitchFamily="18"/>
                <a:cs typeface="Times New Roman" pitchFamily="18"/>
              </a:rPr>
              <a:t>(3)</a:t>
            </a:r>
            <a:endParaRPr lang="fr-FR" sz="1800" b="1" i="0" u="none" strike="noStrike" kern="1200" cap="none" spc="0" baseline="0" dirty="0">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BF759E74-36A3-8744-6046-E2D1FA016E48}"/>
              </a:ext>
            </a:extLst>
          </p:cNvPr>
          <p:cNvGraphicFramePr>
            <a:graphicFrameLocks noGrp="1"/>
          </p:cNvGraphicFramePr>
          <p:nvPr>
            <p:extLst>
              <p:ext uri="{D42A27DB-BD31-4B8C-83A1-F6EECF244321}">
                <p14:modId xmlns:p14="http://schemas.microsoft.com/office/powerpoint/2010/main" val="1876367229"/>
              </p:ext>
            </p:extLst>
          </p:nvPr>
        </p:nvGraphicFramePr>
        <p:xfrm>
          <a:off x="112542" y="1240667"/>
          <a:ext cx="12054417" cy="550959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5314878">
                <a:tc>
                  <a:txBody>
                    <a:bodyPr/>
                    <a:lstStyle/>
                    <a:p>
                      <a:pPr algn="ctr">
                        <a:lnSpc>
                          <a:spcPct val="200000"/>
                        </a:lnSpc>
                        <a:spcAft>
                          <a:spcPts val="0"/>
                        </a:spcAft>
                      </a:pPr>
                      <a:r>
                        <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Le maintien de la compétence des prestataires assurantiels</a:t>
                      </a: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La deuxième incidence de l’allongement de la phase amiable est le maintien de la compétence des prestataires assurantiels (</a:t>
                      </a:r>
                      <a:r>
                        <a:rPr lang="fr-CM" sz="1600" b="1" i="1" u="none" strike="noStrike" dirty="0">
                          <a:solidFill>
                            <a:schemeClr val="tx1"/>
                          </a:solidFill>
                          <a:effectLst/>
                          <a:latin typeface="Times New Roman" pitchFamily="18"/>
                          <a:cs typeface="Times New Roman" pitchFamily="18"/>
                        </a:rPr>
                        <a:t>ceux dont il est question dans ce cadre sont ceux visés par les articles 252 et 252 bis du Code CIMA</a:t>
                      </a:r>
                      <a:r>
                        <a:rPr lang="fr-CM" sz="1800" b="1" i="0" u="none" strike="noStrike" dirty="0">
                          <a:solidFill>
                            <a:srgbClr val="4472C4"/>
                          </a:solidFill>
                          <a:effectLst/>
                          <a:latin typeface="Times New Roman" pitchFamily="18"/>
                          <a:cs typeface="Times New Roman" pitchFamily="18"/>
                        </a:rPr>
                        <a:t>)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rgbClr val="4472C4"/>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Ainsi, en cas de refus d’examen médical ou de contestation du choix du médecin, c’est la solution de l’article 252 du Code CIMA qu’il faut appliquer. Il appartient au médecin de l’assureur et à celui de la victime de désigner un médecin expert, à la demande de l’assureur. Cette difficulté ne doit pas entrainer la compétence des juges. Elle reste dans le périmètre du règlement amiable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De même, en cas de divergences sur les conclusions de l’examen médical, il faut appliquer la solution légale prévue à l’article 252 bis du Code CIMA, à savoir recourir à un tiers expert dont l’avis s’imposera. Dans ce cas aussi, les difficultés restent dans le périmètre du règlement amiable. Elles sont gérées avec la compétence reconnue à des prestataires assurantiels.</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D2E377CC-E770-4276-A29D-9298F48F0565}"/>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889336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87461" y="1417804"/>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contexte et la justification</a:t>
            </a:r>
            <a:r>
              <a:rPr lang="fr-FR" sz="1800" b="1" i="0" u="none" strike="noStrike" kern="1200" cap="none" spc="0" baseline="0" dirty="0">
                <a:solidFill>
                  <a:srgbClr val="0070C0"/>
                </a:solidFill>
                <a:uFillTx/>
                <a:latin typeface="Times New Roman" pitchFamily="18"/>
                <a:cs typeface="Times New Roman" pitchFamily="18"/>
              </a:rPr>
              <a:t> (1)</a:t>
            </a:r>
          </a:p>
        </p:txBody>
      </p:sp>
      <p:graphicFrame>
        <p:nvGraphicFramePr>
          <p:cNvPr id="5" name="Tableau 4">
            <a:extLst>
              <a:ext uri="{FF2B5EF4-FFF2-40B4-BE49-F238E27FC236}">
                <a16:creationId xmlns:a16="http://schemas.microsoft.com/office/drawing/2014/main" id="{37BCA14E-7AC3-9AB3-CC36-7ABD65B39C7A}"/>
              </a:ext>
            </a:extLst>
          </p:cNvPr>
          <p:cNvGraphicFramePr>
            <a:graphicFrameLocks noGrp="1"/>
          </p:cNvGraphicFramePr>
          <p:nvPr>
            <p:extLst>
              <p:ext uri="{D42A27DB-BD31-4B8C-83A1-F6EECF244321}">
                <p14:modId xmlns:p14="http://schemas.microsoft.com/office/powerpoint/2010/main" val="2531838546"/>
              </p:ext>
            </p:extLst>
          </p:nvPr>
        </p:nvGraphicFramePr>
        <p:xfrm>
          <a:off x="35495" y="1871006"/>
          <a:ext cx="12131463" cy="380663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1-1/ L’exigence légale de l’offre d’indemnité</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1-2/ Le contenu de l’exigence légale de l’offre d’indemnité</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marL="0" marR="0" lvl="0" indent="0" algn="just" defTabSz="914400" rtl="0" eaLnBrk="1" fontAlgn="auto" latinLnBrk="0" hangingPunct="1">
                        <a:lnSpc>
                          <a:spcPct val="300000"/>
                        </a:lnSpc>
                        <a:spcBef>
                          <a:spcPts val="0"/>
                        </a:spcBef>
                        <a:spcAft>
                          <a:spcPts val="0"/>
                        </a:spcAft>
                        <a:buClrTx/>
                        <a:buSzTx/>
                        <a:buFontTx/>
                        <a:buNone/>
                        <a:tabLst/>
                        <a:defRPr/>
                      </a:pPr>
                      <a:r>
                        <a:rPr lang="fr-FR" sz="2400" b="1" dirty="0">
                          <a:latin typeface="Times New Roman" panose="02020603050405020304" pitchFamily="18" charset="0"/>
                          <a:ea typeface="Calibri"/>
                          <a:cs typeface="Times New Roman" panose="02020603050405020304" pitchFamily="18" charset="0"/>
                        </a:rPr>
                        <a:t>1-3/ La portée de l’exigence légale de l’offre d’indemnité</a:t>
                      </a:r>
                    </a:p>
                    <a:p>
                      <a:pPr marL="0" marR="0" lvl="0" indent="0" algn="just" defTabSz="914400" rtl="0" eaLnBrk="1" fontAlgn="auto" latinLnBrk="0" hangingPunct="1">
                        <a:lnSpc>
                          <a:spcPct val="300000"/>
                        </a:lnSpc>
                        <a:spcBef>
                          <a:spcPts val="0"/>
                        </a:spcBef>
                        <a:spcAft>
                          <a:spcPts val="0"/>
                        </a:spcAft>
                        <a:buClrTx/>
                        <a:buSzTx/>
                        <a:buFontTx/>
                        <a:buNone/>
                        <a:tabLst/>
                        <a:defRPr/>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6" name="ZoneTexte 5">
            <a:extLst>
              <a:ext uri="{FF2B5EF4-FFF2-40B4-BE49-F238E27FC236}">
                <a16:creationId xmlns:a16="http://schemas.microsoft.com/office/drawing/2014/main" id="{5E8C284F-982E-4313-803E-93070A370AFA}"/>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7" name="ZoneTexte 6">
            <a:extLst>
              <a:ext uri="{FF2B5EF4-FFF2-40B4-BE49-F238E27FC236}">
                <a16:creationId xmlns:a16="http://schemas.microsoft.com/office/drawing/2014/main" id="{A4C884CC-D259-463C-BDD5-EF1A05C5253D}"/>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32844910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0BBCCA5-CC9E-83AF-7C09-F16EE9A9B800}"/>
              </a:ext>
            </a:extLst>
          </p:cNvPr>
          <p:cNvSpPr txBox="1"/>
          <p:nvPr/>
        </p:nvSpPr>
        <p:spPr>
          <a:xfrm>
            <a:off x="73394" y="1122383"/>
            <a:ext cx="7607566"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uFillTx/>
                <a:latin typeface="Times New Roman" pitchFamily="18"/>
                <a:cs typeface="Times New Roman" pitchFamily="18"/>
              </a:rPr>
              <a:t>8/ Les incidences : l’allongement de la phase de gestion amiable </a:t>
            </a:r>
            <a:r>
              <a:rPr lang="fr-FR" b="1" dirty="0">
                <a:latin typeface="Times New Roman" pitchFamily="18"/>
                <a:cs typeface="Times New Roman" pitchFamily="18"/>
              </a:rPr>
              <a:t>(4)</a:t>
            </a:r>
            <a:endParaRPr lang="fr-FR" sz="1800" b="1" i="0" u="none" strike="noStrike" kern="1200" cap="none" spc="0" baseline="0" dirty="0">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097711C9-02F8-184D-568A-677F0F9FE726}"/>
              </a:ext>
            </a:extLst>
          </p:cNvPr>
          <p:cNvGraphicFramePr>
            <a:graphicFrameLocks noGrp="1"/>
          </p:cNvGraphicFramePr>
          <p:nvPr>
            <p:extLst>
              <p:ext uri="{D42A27DB-BD31-4B8C-83A1-F6EECF244321}">
                <p14:modId xmlns:p14="http://schemas.microsoft.com/office/powerpoint/2010/main" val="1649946251"/>
              </p:ext>
            </p:extLst>
          </p:nvPr>
        </p:nvGraphicFramePr>
        <p:xfrm>
          <a:off x="42202" y="1578297"/>
          <a:ext cx="12054417" cy="5089794"/>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5089794">
                <a:tc>
                  <a:txBody>
                    <a:bodyPr/>
                    <a:lstStyle/>
                    <a:p>
                      <a:pPr algn="ctr">
                        <a:lnSpc>
                          <a:spcPct val="200000"/>
                        </a:lnSpc>
                        <a:spcAft>
                          <a:spcPts val="0"/>
                        </a:spcAft>
                      </a:pPr>
                      <a:r>
                        <a:rPr lang="fr-FR" sz="18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L’appréciation incidente des possibilités de sanctions liées au retard de traitement</a:t>
                      </a: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algn="ctr">
                        <a:lnSpc>
                          <a:spcPct val="200000"/>
                        </a:lnSpc>
                        <a:spcAft>
                          <a:spcPts val="0"/>
                        </a:spcAft>
                      </a:pPr>
                      <a:endParaRPr lang="fr-FR" sz="400" b="1" u="sng" dirty="0">
                        <a:solidFill>
                          <a:schemeClr val="accent1"/>
                        </a:solidFill>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La troisième incidence de l’allongement de la phase amiable est la dilution des sanctions. On sait que l’absence de présentation de l’offre d’indemnité dans les délais légaux est passible de sanctions administratives prononcées par la CRCA (</a:t>
                      </a:r>
                      <a:r>
                        <a:rPr lang="fr-CM" sz="1800" b="1" i="1" u="none" strike="noStrike" dirty="0">
                          <a:solidFill>
                            <a:schemeClr val="tx1"/>
                          </a:solidFill>
                          <a:effectLst/>
                          <a:latin typeface="Times New Roman" pitchFamily="18"/>
                          <a:cs typeface="Times New Roman" pitchFamily="18"/>
                        </a:rPr>
                        <a:t>article 231 alinéa 3 du Code CIMA</a:t>
                      </a:r>
                      <a:r>
                        <a:rPr lang="fr-CM" sz="1800" b="1" i="0" u="none" strike="noStrike" dirty="0">
                          <a:solidFill>
                            <a:srgbClr val="4472C4"/>
                          </a:solidFill>
                          <a:effectLst/>
                          <a:latin typeface="Times New Roman" pitchFamily="18"/>
                          <a:cs typeface="Times New Roman" pitchFamily="18"/>
                        </a:rPr>
                        <a:t>) ;</a:t>
                      </a:r>
                    </a:p>
                    <a:p>
                      <a:pPr marL="0" lvl="0" indent="0" algn="ctr" fontAlgn="t">
                        <a:lnSpc>
                          <a:spcPct val="200000"/>
                        </a:lnSpc>
                        <a:spcBef>
                          <a:spcPts val="0"/>
                        </a:spcBef>
                        <a:spcAft>
                          <a:spcPts val="800"/>
                        </a:spcAft>
                        <a:buFont typeface="Wingdings" panose="05000000000000000000" pitchFamily="2" charset="2"/>
                        <a:buNone/>
                      </a:pPr>
                      <a:endParaRPr lang="fr-CM" sz="400" b="1" i="0" u="none" strike="noStrike" dirty="0">
                        <a:solidFill>
                          <a:srgbClr val="4472C4"/>
                        </a:solidFill>
                        <a:effectLst/>
                        <a:latin typeface="Times New Roman" pitchFamily="18"/>
                        <a:cs typeface="Times New Roman" pitchFamily="18"/>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Cette absence d’offre d’indemnité ou la présentation tardive de ladite offre entraine des pénalités, à savoir 5% par mois de retard (</a:t>
                      </a:r>
                      <a:r>
                        <a:rPr lang="fr-CM" sz="1800" b="1" i="1" u="none" strike="noStrike" dirty="0">
                          <a:solidFill>
                            <a:schemeClr val="accent1"/>
                          </a:solidFill>
                          <a:effectLst/>
                          <a:latin typeface="Times New Roman" pitchFamily="18"/>
                          <a:cs typeface="Times New Roman" pitchFamily="18"/>
                        </a:rPr>
                        <a:t>article 233 alinéa 1</a:t>
                      </a:r>
                      <a:r>
                        <a:rPr lang="fr-CM" sz="1800" b="1" i="1" u="none" strike="noStrike" baseline="30000" dirty="0">
                          <a:solidFill>
                            <a:schemeClr val="accent1"/>
                          </a:solidFill>
                          <a:effectLst/>
                          <a:latin typeface="Times New Roman" pitchFamily="18"/>
                          <a:cs typeface="Times New Roman" pitchFamily="18"/>
                        </a:rPr>
                        <a:t>er</a:t>
                      </a:r>
                      <a:r>
                        <a:rPr lang="fr-CM" sz="1800" b="1" i="1" u="none" strike="noStrike" dirty="0">
                          <a:solidFill>
                            <a:schemeClr val="accent1"/>
                          </a:solidFill>
                          <a:effectLst/>
                          <a:latin typeface="Times New Roman" pitchFamily="18"/>
                          <a:cs typeface="Times New Roman" pitchFamily="18"/>
                        </a:rPr>
                        <a:t> du Code CIMA</a:t>
                      </a:r>
                      <a:r>
                        <a:rPr lang="fr-CM" sz="1800" b="1" i="0" u="none" strike="noStrike" dirty="0">
                          <a:solidFill>
                            <a:schemeClr val="tx1"/>
                          </a:solidFill>
                          <a:effectLst/>
                          <a:latin typeface="Times New Roman" pitchFamily="18"/>
                          <a:cs typeface="Times New Roman" pitchFamily="18"/>
                        </a:rPr>
                        <a:t>) ;</a:t>
                      </a:r>
                    </a:p>
                    <a:p>
                      <a:pPr marL="0" lvl="0" indent="0" algn="ctr" fontAlgn="t">
                        <a:lnSpc>
                          <a:spcPct val="20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La prise en compte des dispositions relatives à l’allongement des délais (suspension et/ou prorogation) doit permettre de ne pas appliquer ces sanctions ou de les réduire. (</a:t>
                      </a:r>
                      <a:r>
                        <a:rPr lang="fr-CM" sz="1800" b="1" i="1" u="none" strike="noStrike" dirty="0">
                          <a:solidFill>
                            <a:schemeClr val="tx1"/>
                          </a:solidFill>
                          <a:effectLst/>
                          <a:latin typeface="Times New Roman" pitchFamily="18"/>
                          <a:cs typeface="Times New Roman" pitchFamily="18"/>
                        </a:rPr>
                        <a:t>c’est le sens de l’alinéa 2 de l’article 233 du Code CIMA</a:t>
                      </a:r>
                      <a:r>
                        <a:rPr lang="fr-CM" sz="1800" b="1" i="0" u="none" strike="noStrike" dirty="0">
                          <a:solidFill>
                            <a:srgbClr val="4472C4"/>
                          </a:solidFill>
                          <a:effectLst/>
                          <a:latin typeface="Times New Roman" pitchFamily="18"/>
                          <a:cs typeface="Times New Roman" pitchFamily="18"/>
                        </a:rPr>
                        <a:t>).</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2FCFB176-66CA-4300-81E3-57FCBAFEEBF4}"/>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41488930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F967AA5-59CF-5701-6541-781DC3E46F4E}"/>
              </a:ext>
            </a:extLst>
          </p:cNvPr>
          <p:cNvSpPr txBox="1"/>
          <p:nvPr/>
        </p:nvSpPr>
        <p:spPr>
          <a:xfrm>
            <a:off x="42201" y="1867970"/>
            <a:ext cx="676656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9/ L</a:t>
            </a:r>
            <a:r>
              <a:rPr lang="fr-FR" b="1" dirty="0">
                <a:solidFill>
                  <a:srgbClr val="0070C0"/>
                </a:solidFill>
                <a:latin typeface="Times New Roman" pitchFamily="18"/>
                <a:cs typeface="Times New Roman" pitchFamily="18"/>
              </a:rPr>
              <a:t>es incidences : le retardement du règlement contentieux (1)</a:t>
            </a:r>
            <a:endParaRPr lang="fr-FR" sz="1800" b="1" i="0" u="none" strike="noStrike" kern="1200" cap="none" spc="0" baseline="0" dirty="0">
              <a:solidFill>
                <a:srgbClr val="0070C0"/>
              </a:solidFill>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69977702-73AB-4D97-DAB0-3C7CA28A742F}"/>
              </a:ext>
            </a:extLst>
          </p:cNvPr>
          <p:cNvGraphicFramePr>
            <a:graphicFrameLocks noGrp="1"/>
          </p:cNvGraphicFramePr>
          <p:nvPr>
            <p:extLst>
              <p:ext uri="{D42A27DB-BD31-4B8C-83A1-F6EECF244321}">
                <p14:modId xmlns:p14="http://schemas.microsoft.com/office/powerpoint/2010/main" val="2716992267"/>
              </p:ext>
            </p:extLst>
          </p:nvPr>
        </p:nvGraphicFramePr>
        <p:xfrm>
          <a:off x="35495" y="2321168"/>
          <a:ext cx="12131463" cy="3390313"/>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effectLst>
                            <a:outerShdw blurRad="38100" dist="38100" dir="2700000" algn="tl">
                              <a:srgbClr val="000000">
                                <a:alpha val="43137"/>
                              </a:srgbClr>
                            </a:outerShdw>
                          </a:effectLst>
                          <a:latin typeface="Times New Roman"/>
                          <a:ea typeface="Calibri"/>
                          <a:cs typeface="Times New Roman"/>
                        </a:rPr>
                        <a:t>POINTS A DEVELOPPER</a:t>
                      </a:r>
                      <a:endParaRPr lang="fr-FR" sz="2700" dirty="0">
                        <a:solidFill>
                          <a:schemeClr val="accent1"/>
                        </a:solidFill>
                        <a:effectLst>
                          <a:outerShdw blurRad="38100" dist="38100" dir="2700000" algn="tl">
                            <a:srgbClr val="000000">
                              <a:alpha val="43137"/>
                            </a:srgbClr>
                          </a:outerShdw>
                        </a:effectLst>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9-1/ Le socle de l’article 239 alinéa 2 du Code CIMA</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9-2/ La mise en exergue d’une compétence conditionnelle</a:t>
                      </a: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200000"/>
                        </a:lnSpc>
                        <a:spcAft>
                          <a:spcPts val="0"/>
                        </a:spcAft>
                      </a:pPr>
                      <a:r>
                        <a:rPr lang="fr-FR" sz="2200" b="1" dirty="0">
                          <a:latin typeface="Times New Roman" panose="02020603050405020304" pitchFamily="18" charset="0"/>
                          <a:ea typeface="Calibri"/>
                          <a:cs typeface="Times New Roman" panose="02020603050405020304" pitchFamily="18" charset="0"/>
                        </a:rPr>
                        <a:t>9-3/ Les réactions appropriées en cas de saisine prématurée des instances contentieuses</a:t>
                      </a: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A327E062-588B-4860-9DA7-8F9CF69DE8A7}"/>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4F593718-D54F-4EF3-BAF6-044AA753F0DC}"/>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20024083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F967AA5-59CF-5701-6541-781DC3E46F4E}"/>
              </a:ext>
            </a:extLst>
          </p:cNvPr>
          <p:cNvSpPr txBox="1"/>
          <p:nvPr/>
        </p:nvSpPr>
        <p:spPr>
          <a:xfrm>
            <a:off x="182878" y="1164581"/>
            <a:ext cx="676656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9/ L</a:t>
            </a:r>
            <a:r>
              <a:rPr lang="fr-FR" b="1" dirty="0">
                <a:solidFill>
                  <a:srgbClr val="0070C0"/>
                </a:solidFill>
                <a:latin typeface="Times New Roman" pitchFamily="18"/>
                <a:cs typeface="Times New Roman" pitchFamily="18"/>
              </a:rPr>
              <a:t>es incidences : le retardement du règlement contentieux (2)</a:t>
            </a:r>
            <a:endParaRPr lang="fr-FR" sz="1800" b="1" i="0" u="none" strike="noStrike" kern="1200" cap="none" spc="0" baseline="0" dirty="0">
              <a:solidFill>
                <a:srgbClr val="0070C0"/>
              </a:solidFill>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B569D76E-589E-1897-94CE-292AD8214887}"/>
              </a:ext>
            </a:extLst>
          </p:cNvPr>
          <p:cNvGraphicFramePr>
            <a:graphicFrameLocks noGrp="1"/>
          </p:cNvGraphicFramePr>
          <p:nvPr>
            <p:extLst>
              <p:ext uri="{D42A27DB-BD31-4B8C-83A1-F6EECF244321}">
                <p14:modId xmlns:p14="http://schemas.microsoft.com/office/powerpoint/2010/main" val="1123571432"/>
              </p:ext>
            </p:extLst>
          </p:nvPr>
        </p:nvGraphicFramePr>
        <p:xfrm>
          <a:off x="154746" y="1620496"/>
          <a:ext cx="11844996" cy="5156784"/>
        </p:xfrm>
        <a:graphic>
          <a:graphicData uri="http://schemas.openxmlformats.org/drawingml/2006/table">
            <a:tbl>
              <a:tblPr firstRow="1" firstCol="1" bandRow="1">
                <a:effectLst>
                  <a:outerShdw dist="38096" dir="18900000" algn="tl">
                    <a:srgbClr val="000000"/>
                  </a:outerShdw>
                </a:effectLst>
              </a:tblPr>
              <a:tblGrid>
                <a:gridCol w="11844996">
                  <a:extLst>
                    <a:ext uri="{9D8B030D-6E8A-4147-A177-3AD203B41FA5}">
                      <a16:colId xmlns:a16="http://schemas.microsoft.com/office/drawing/2014/main" val="3440033478"/>
                    </a:ext>
                  </a:extLst>
                </a:gridCol>
              </a:tblGrid>
              <a:tr h="5089794">
                <a:tc>
                  <a:txBody>
                    <a:bodyPr/>
                    <a:lstStyle/>
                    <a:p>
                      <a:pPr algn="ctr">
                        <a:lnSpc>
                          <a:spcPct val="200000"/>
                        </a:lnSpc>
                        <a:spcAft>
                          <a:spcPts val="0"/>
                        </a:spcAft>
                      </a:pPr>
                      <a:r>
                        <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Le socle de l’article 239 alinéa 2 du Code CIMA</a:t>
                      </a:r>
                    </a:p>
                    <a:p>
                      <a:pPr algn="ctr">
                        <a:lnSpc>
                          <a:spcPct val="200000"/>
                        </a:lnSpc>
                        <a:spcAft>
                          <a:spcPts val="0"/>
                        </a:spcAft>
                      </a:pP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Il ne suffit pas d’une demande d’indemnisation motivée pour que la juridiction saisie constate et sa compétence. Dans le cadre de la réparation des dommages corporels subis par les victimes d’accident de la circulation, les règles de compétence de l’article 30 du Code CIMA ne suffisent pas ;</a:t>
                      </a: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La disposition supranationale qui fonde la compétence des juridictions est l’article 239 alinéa 2 du Code CIMA. Cet article dispose que : « </a:t>
                      </a:r>
                      <a:r>
                        <a:rPr lang="fr-FR" sz="1800" b="1" i="0" kern="1200"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Le litige entre l'assureur et la victime ne peut être porté devant l'autorité judiciaire qu'à l'expiration du délai de l'article 231. </a:t>
                      </a:r>
                      <a:r>
                        <a:rPr lang="fr-FR" sz="1800" b="0" i="0" kern="1200" dirty="0">
                          <a:solidFill>
                            <a:schemeClr val="accent1"/>
                          </a:solidFill>
                          <a:effectLst/>
                          <a:latin typeface="Times New Roman" panose="02020603050405020304" pitchFamily="18" charset="0"/>
                          <a:ea typeface="+mn-ea"/>
                          <a:cs typeface="Times New Roman" panose="02020603050405020304" pitchFamily="18" charset="0"/>
                        </a:rPr>
                        <a:t> » </a:t>
                      </a:r>
                      <a:r>
                        <a:rPr lang="fr-FR" sz="1800" b="1" i="0" kern="1200" dirty="0">
                          <a:solidFill>
                            <a:schemeClr val="accent1"/>
                          </a:solidFill>
                          <a:effectLst/>
                          <a:latin typeface="Times New Roman" panose="02020603050405020304" pitchFamily="18" charset="0"/>
                          <a:ea typeface="+mn-ea"/>
                          <a:cs typeface="Times New Roman" panose="02020603050405020304" pitchFamily="18" charset="0"/>
                        </a:rPr>
                        <a:t>Il faut au préalable que l’assureur qui garantit la responsabilité civile et la victime ne soient pas parvenus à un accord dans les délais fixés par l’article 231 susvisé ;</a:t>
                      </a:r>
                      <a:endParaRPr lang="fr-FR" sz="1800" b="1" i="0" kern="1200" dirty="0">
                        <a:solidFill>
                          <a:schemeClr val="tx1"/>
                        </a:solidFill>
                        <a:effectLst/>
                        <a:latin typeface="Times New Roman" panose="02020603050405020304" pitchFamily="18" charset="0"/>
                        <a:ea typeface="+mn-ea"/>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Les délais de l’article 239 du Code CIMA ne concernent que les sinistres de responsabilité civile ayant occasionné des dommages corporels. Et ces délais ne peuvent pas être étendus à d’autres types de sinistres.</a:t>
                      </a:r>
                    </a:p>
                    <a:p>
                      <a:pPr algn="ctr">
                        <a:lnSpc>
                          <a:spcPct val="200000"/>
                        </a:lnSpc>
                        <a:spcAft>
                          <a:spcPts val="0"/>
                        </a:spcAft>
                      </a:pPr>
                      <a:endPar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63944D0D-501A-4FDC-BE74-09934F3D7355}"/>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603075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F967AA5-59CF-5701-6541-781DC3E46F4E}"/>
              </a:ext>
            </a:extLst>
          </p:cNvPr>
          <p:cNvSpPr txBox="1"/>
          <p:nvPr/>
        </p:nvSpPr>
        <p:spPr>
          <a:xfrm>
            <a:off x="112538" y="1094249"/>
            <a:ext cx="676656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9/ L</a:t>
            </a:r>
            <a:r>
              <a:rPr lang="fr-FR" b="1" dirty="0">
                <a:solidFill>
                  <a:srgbClr val="0070C0"/>
                </a:solidFill>
                <a:latin typeface="Times New Roman" pitchFamily="18"/>
                <a:cs typeface="Times New Roman" pitchFamily="18"/>
              </a:rPr>
              <a:t>es incidences : le retardement du règlement contentieux (3)</a:t>
            </a:r>
            <a:endParaRPr lang="fr-FR" sz="1800" b="1" i="0" u="none" strike="noStrike" kern="1200" cap="none" spc="0" baseline="0" dirty="0">
              <a:solidFill>
                <a:srgbClr val="0070C0"/>
              </a:solidFill>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922DD1E1-9E9C-74FA-483A-ED2A2B8752DC}"/>
              </a:ext>
            </a:extLst>
          </p:cNvPr>
          <p:cNvGraphicFramePr>
            <a:graphicFrameLocks noGrp="1"/>
          </p:cNvGraphicFramePr>
          <p:nvPr>
            <p:extLst>
              <p:ext uri="{D42A27DB-BD31-4B8C-83A1-F6EECF244321}">
                <p14:modId xmlns:p14="http://schemas.microsoft.com/office/powerpoint/2010/main" val="242445904"/>
              </p:ext>
            </p:extLst>
          </p:nvPr>
        </p:nvGraphicFramePr>
        <p:xfrm>
          <a:off x="56272" y="1550156"/>
          <a:ext cx="11999742" cy="5089794"/>
        </p:xfrm>
        <a:graphic>
          <a:graphicData uri="http://schemas.openxmlformats.org/drawingml/2006/table">
            <a:tbl>
              <a:tblPr firstRow="1" firstCol="1" bandRow="1">
                <a:effectLst>
                  <a:outerShdw dist="38096" dir="18900000" algn="tl">
                    <a:srgbClr val="000000"/>
                  </a:outerShdw>
                </a:effectLst>
              </a:tblPr>
              <a:tblGrid>
                <a:gridCol w="11999742">
                  <a:extLst>
                    <a:ext uri="{9D8B030D-6E8A-4147-A177-3AD203B41FA5}">
                      <a16:colId xmlns:a16="http://schemas.microsoft.com/office/drawing/2014/main" val="3440033478"/>
                    </a:ext>
                  </a:extLst>
                </a:gridCol>
              </a:tblGrid>
              <a:tr h="5089794">
                <a:tc>
                  <a:txBody>
                    <a:bodyPr/>
                    <a:lstStyle/>
                    <a:p>
                      <a:pPr algn="ctr">
                        <a:lnSpc>
                          <a:spcPct val="200000"/>
                        </a:lnSpc>
                        <a:spcAft>
                          <a:spcPts val="0"/>
                        </a:spcAft>
                      </a:pPr>
                      <a:r>
                        <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La mise en exergue d’une compétence conditionnelle</a:t>
                      </a:r>
                    </a:p>
                    <a:p>
                      <a:pPr algn="ctr">
                        <a:lnSpc>
                          <a:spcPct val="200000"/>
                        </a:lnSpc>
                        <a:spcAft>
                          <a:spcPts val="0"/>
                        </a:spcAft>
                      </a:pP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Pour le processus de gestion des sinistres de responsabilité civile ayant occasionné des dommages corporels, le législateur CIMA a institué un cycle amiable et un volet contentieux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Le cycle amiable est conçu comme un préalable obligatoire à tout recours contentieux éventuel. La compétence et le devoir de gestion de l’assureur de responsabilité civile sur qui pèse l’obligation de réparer, sont des piliers de ce cycle. Les délais y relatifs ne sont ni des délais butoirs ni des délais préfix. Ce sont des délais de procédure amiable ;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chemeClr val="accent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 cadre compétentiel inhérent à la procédure contentieuse prévue par l’article 239 alinéa 2 du Code CIMA est conditionné par l’épuisement des délais de la procédure amiable. Ce qui entraîne une double prise en compte de l’article 231 du Code CIMA et des possibilités d’allongement visées par les articles 247 à 253 du même Code.</a:t>
                      </a: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0BA5CF86-AE8B-45EB-B730-DE272CC418E1}"/>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39683121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4F967AA5-59CF-5701-6541-781DC3E46F4E}"/>
              </a:ext>
            </a:extLst>
          </p:cNvPr>
          <p:cNvSpPr txBox="1"/>
          <p:nvPr/>
        </p:nvSpPr>
        <p:spPr>
          <a:xfrm>
            <a:off x="126606" y="1136452"/>
            <a:ext cx="6766564" cy="369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9/ L</a:t>
            </a:r>
            <a:r>
              <a:rPr lang="fr-FR" b="1" dirty="0">
                <a:solidFill>
                  <a:srgbClr val="0070C0"/>
                </a:solidFill>
                <a:latin typeface="Times New Roman" pitchFamily="18"/>
                <a:cs typeface="Times New Roman" pitchFamily="18"/>
              </a:rPr>
              <a:t>es incidences : le retardement du règlement contentieux (4)</a:t>
            </a:r>
            <a:endParaRPr lang="fr-FR" sz="1800" b="1" i="0" u="none" strike="noStrike" kern="1200" cap="none" spc="0" baseline="0" dirty="0">
              <a:solidFill>
                <a:srgbClr val="0070C0"/>
              </a:solidFill>
              <a:uFillTx/>
              <a:latin typeface="Times New Roman" pitchFamily="18"/>
              <a:cs typeface="Times New Roman" pitchFamily="18"/>
            </a:endParaRPr>
          </a:p>
        </p:txBody>
      </p:sp>
      <p:graphicFrame>
        <p:nvGraphicFramePr>
          <p:cNvPr id="4" name="Tableau 3">
            <a:extLst>
              <a:ext uri="{FF2B5EF4-FFF2-40B4-BE49-F238E27FC236}">
                <a16:creationId xmlns:a16="http://schemas.microsoft.com/office/drawing/2014/main" id="{CC9B3E9E-4460-AEFA-3112-B1E35C0886DD}"/>
              </a:ext>
            </a:extLst>
          </p:cNvPr>
          <p:cNvGraphicFramePr>
            <a:graphicFrameLocks noGrp="1"/>
          </p:cNvGraphicFramePr>
          <p:nvPr>
            <p:extLst>
              <p:ext uri="{D42A27DB-BD31-4B8C-83A1-F6EECF244321}">
                <p14:modId xmlns:p14="http://schemas.microsoft.com/office/powerpoint/2010/main" val="683905674"/>
              </p:ext>
            </p:extLst>
          </p:nvPr>
        </p:nvGraphicFramePr>
        <p:xfrm>
          <a:off x="98476" y="1606428"/>
          <a:ext cx="11999741" cy="5072710"/>
        </p:xfrm>
        <a:graphic>
          <a:graphicData uri="http://schemas.openxmlformats.org/drawingml/2006/table">
            <a:tbl>
              <a:tblPr firstRow="1" firstCol="1" bandRow="1">
                <a:effectLst>
                  <a:outerShdw dist="38096" dir="18900000" algn="tl">
                    <a:srgbClr val="000000"/>
                  </a:outerShdw>
                </a:effectLst>
              </a:tblPr>
              <a:tblGrid>
                <a:gridCol w="11999741">
                  <a:extLst>
                    <a:ext uri="{9D8B030D-6E8A-4147-A177-3AD203B41FA5}">
                      <a16:colId xmlns:a16="http://schemas.microsoft.com/office/drawing/2014/main" val="3440033478"/>
                    </a:ext>
                  </a:extLst>
                </a:gridCol>
              </a:tblGrid>
              <a:tr h="4709964">
                <a:tc>
                  <a:txBody>
                    <a:bodyPr/>
                    <a:lstStyle/>
                    <a:p>
                      <a:pPr lvl="0" algn="ctr" fontAlgn="t">
                        <a:lnSpc>
                          <a:spcPct val="100000"/>
                        </a:lnSpc>
                        <a:spcBef>
                          <a:spcPts val="0"/>
                        </a:spcBef>
                        <a:spcAft>
                          <a:spcPts val="800"/>
                        </a:spcAft>
                      </a:pPr>
                      <a:r>
                        <a:rPr lang="fr-FR" sz="18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rPr>
                        <a:t>Les réactions appropriées en cas de saisine prématurée des instances contentieuses</a:t>
                      </a:r>
                    </a:p>
                    <a:p>
                      <a:pPr lvl="0" algn="ctr" fontAlgn="t">
                        <a:lnSpc>
                          <a:spcPct val="100000"/>
                        </a:lnSpc>
                        <a:spcBef>
                          <a:spcPts val="0"/>
                        </a:spcBef>
                        <a:spcAft>
                          <a:spcPts val="800"/>
                        </a:spcAft>
                      </a:pPr>
                      <a:endParaRPr lang="fr-FR" sz="400" b="1" u="sng" dirty="0">
                        <a:effectLst>
                          <a:outerShdw blurRad="38100" dist="38100" dir="2700000" algn="tl">
                            <a:srgbClr val="000000">
                              <a:alpha val="43137"/>
                            </a:srgbClr>
                          </a:outerShdw>
                        </a:effectLst>
                        <a:latin typeface="Times New Roman" panose="02020603050405020304" pitchFamily="18" charset="0"/>
                        <a:ea typeface="Calibri"/>
                        <a:cs typeface="Times New Roman" panose="02020603050405020304" pitchFamily="18" charset="0"/>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Par le biais de conclusions écrites, l’absence d’épuisement des délais de l’article 231 du Code CIMA doit être évoquée et mise en exergue. Un échange dynamique doit se faire à cet égard entre les avocats représentant les intérêts de la Compagnie d’assurance et les personnes en charge des dossiers concernés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La juridiction saisie peut, soit renvoyer le dossier pour poursuite de la transaction (</a:t>
                      </a:r>
                      <a:r>
                        <a:rPr lang="fr-CM" sz="1800" b="1" i="1" u="none" strike="noStrike" dirty="0">
                          <a:solidFill>
                            <a:schemeClr val="tx1"/>
                          </a:solidFill>
                          <a:effectLst/>
                          <a:latin typeface="Times New Roman" pitchFamily="18"/>
                          <a:cs typeface="Times New Roman" pitchFamily="18"/>
                        </a:rPr>
                        <a:t>cas spécifique de la procédure pénale</a:t>
                      </a:r>
                      <a:r>
                        <a:rPr lang="fr-CM" sz="1800" b="1" i="0" u="none" strike="noStrike" dirty="0">
                          <a:solidFill>
                            <a:schemeClr val="accent1"/>
                          </a:solidFill>
                          <a:effectLst/>
                          <a:latin typeface="Times New Roman" pitchFamily="18"/>
                          <a:cs typeface="Times New Roman" pitchFamily="18"/>
                        </a:rPr>
                        <a:t>) soit se déclarer incompétente (</a:t>
                      </a:r>
                      <a:r>
                        <a:rPr lang="fr-CM" sz="1800" b="1" i="1" u="none" strike="noStrike" dirty="0">
                          <a:solidFill>
                            <a:schemeClr val="tx1"/>
                          </a:solidFill>
                          <a:effectLst/>
                          <a:latin typeface="Times New Roman" pitchFamily="18"/>
                          <a:cs typeface="Times New Roman" pitchFamily="18"/>
                        </a:rPr>
                        <a:t>cas spécifique de la procédure purement civile</a:t>
                      </a:r>
                      <a:r>
                        <a:rPr lang="fr-CM" sz="1800" b="1" i="0" u="none" strike="noStrike" dirty="0">
                          <a:solidFill>
                            <a:schemeClr val="accent1"/>
                          </a:solidFill>
                          <a:effectLst/>
                          <a:latin typeface="Times New Roman" pitchFamily="18"/>
                          <a:cs typeface="Times New Roman" pitchFamily="18"/>
                        </a:rPr>
                        <a:t>) ou encore surseoir à statuer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accent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Il faut veiller à l’exercice des voies de recours contre les décisions de justice prises en violation de l’article 239 alinéa 2 du Code CIMA ; toute décision de justice en la matière devant contenir un point de motivation sur la démonstration de sa compétence (</a:t>
                      </a:r>
                      <a:r>
                        <a:rPr lang="fr-CM" sz="1800" b="1" i="1" u="none" strike="noStrike" dirty="0">
                          <a:solidFill>
                            <a:schemeClr val="accent1"/>
                          </a:solidFill>
                          <a:effectLst/>
                          <a:latin typeface="Times New Roman" pitchFamily="18"/>
                          <a:cs typeface="Times New Roman" pitchFamily="18"/>
                        </a:rPr>
                        <a:t>en fait et en droit</a:t>
                      </a:r>
                      <a:r>
                        <a:rPr lang="fr-CM" sz="1800" b="1" i="0" u="none" strike="noStrike" dirty="0">
                          <a:solidFill>
                            <a:schemeClr val="tx1"/>
                          </a:solidFill>
                          <a:effectLst/>
                          <a:latin typeface="Times New Roman" pitchFamily="18"/>
                          <a:cs typeface="Times New Roman" pitchFamily="18"/>
                        </a:rPr>
                        <a:t>). Pour renforcer la portée de l’article 239 susvisé, il est possible de recourir non seulement à l’article 225 du Code CIMA mais aussi à l’article 47 du Traité CIMA.</a:t>
                      </a:r>
                      <a:endParaRPr lang="fr-FR" sz="1800" b="1" i="0" u="none" strike="noStrike" dirty="0">
                        <a:solidFill>
                          <a:srgbClr val="000000"/>
                        </a:solidFill>
                        <a:effectLst/>
                        <a:latin typeface="Times New Roman" panose="02020603050405020304" pitchFamily="18" charset="0"/>
                        <a:ea typeface="Calibri"/>
                        <a:cs typeface="Times New Roman" panose="02020603050405020304" pitchFamily="18" charset="0"/>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8922D36B-023F-4714-A89D-2CBC38A5BB45}"/>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1614664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1F52966-06E2-4770-9B25-69E172A9730D}"/>
              </a:ext>
            </a:extLst>
          </p:cNvPr>
          <p:cNvSpPr/>
          <p:nvPr/>
        </p:nvSpPr>
        <p:spPr>
          <a:xfrm>
            <a:off x="323558" y="1420840"/>
            <a:ext cx="11676184" cy="665161"/>
          </a:xfrm>
          <a:prstGeom prst="rect">
            <a:avLst/>
          </a:prstGeom>
          <a:solidFill>
            <a:schemeClr val="tx2">
              <a:lumMod val="20000"/>
              <a:lumOff val="80000"/>
            </a:schemeClr>
          </a:solidFill>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700" b="1" dirty="0">
                <a:solidFill>
                  <a:schemeClr val="accent1"/>
                </a:solidFill>
                <a:latin typeface="Times New Roman" panose="02020603050405020304" pitchFamily="18" charset="0"/>
                <a:cs typeface="Times New Roman" panose="02020603050405020304" pitchFamily="18" charset="0"/>
              </a:rPr>
              <a:t>DES QUESTIONS ?</a:t>
            </a:r>
          </a:p>
        </p:txBody>
      </p:sp>
      <p:sp>
        <p:nvSpPr>
          <p:cNvPr id="9" name="Rectangle 8">
            <a:extLst>
              <a:ext uri="{FF2B5EF4-FFF2-40B4-BE49-F238E27FC236}">
                <a16:creationId xmlns:a16="http://schemas.microsoft.com/office/drawing/2014/main" id="{33E80E41-84D7-43B1-B7DE-EAF2A543D61C}"/>
              </a:ext>
            </a:extLst>
          </p:cNvPr>
          <p:cNvSpPr/>
          <p:nvPr/>
        </p:nvSpPr>
        <p:spPr>
          <a:xfrm>
            <a:off x="307145" y="2881535"/>
            <a:ext cx="11676184" cy="665161"/>
          </a:xfrm>
          <a:prstGeom prst="rect">
            <a:avLst/>
          </a:prstGeom>
          <a:solidFill>
            <a:schemeClr val="tx2">
              <a:lumMod val="20000"/>
              <a:lumOff val="80000"/>
            </a:schemeClr>
          </a:solidFill>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700" b="1" dirty="0">
                <a:solidFill>
                  <a:srgbClr val="92D050"/>
                </a:solidFill>
                <a:latin typeface="Times New Roman" panose="02020603050405020304" pitchFamily="18" charset="0"/>
                <a:cs typeface="Times New Roman" panose="02020603050405020304" pitchFamily="18" charset="0"/>
              </a:rPr>
              <a:t>DES REMARQUES ?</a:t>
            </a:r>
          </a:p>
        </p:txBody>
      </p:sp>
      <p:sp>
        <p:nvSpPr>
          <p:cNvPr id="10" name="Rectangle 9">
            <a:extLst>
              <a:ext uri="{FF2B5EF4-FFF2-40B4-BE49-F238E27FC236}">
                <a16:creationId xmlns:a16="http://schemas.microsoft.com/office/drawing/2014/main" id="{44B9086A-7354-47DA-9D47-15514B676D7D}"/>
              </a:ext>
            </a:extLst>
          </p:cNvPr>
          <p:cNvSpPr/>
          <p:nvPr/>
        </p:nvSpPr>
        <p:spPr>
          <a:xfrm>
            <a:off x="279010" y="4358644"/>
            <a:ext cx="11676184" cy="665161"/>
          </a:xfrm>
          <a:prstGeom prst="rect">
            <a:avLst/>
          </a:prstGeom>
          <a:solidFill>
            <a:schemeClr val="tx2">
              <a:lumMod val="20000"/>
              <a:lumOff val="80000"/>
            </a:schemeClr>
          </a:solidFill>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700" b="1" dirty="0">
                <a:solidFill>
                  <a:schemeClr val="tx1"/>
                </a:solidFill>
                <a:latin typeface="Times New Roman" panose="02020603050405020304" pitchFamily="18" charset="0"/>
                <a:cs typeface="Times New Roman" panose="02020603050405020304" pitchFamily="18" charset="0"/>
              </a:rPr>
              <a:t>DES ZONES D’OMBRE ?</a:t>
            </a:r>
          </a:p>
        </p:txBody>
      </p:sp>
      <p:sp>
        <p:nvSpPr>
          <p:cNvPr id="11" name="ZoneTexte 10">
            <a:extLst>
              <a:ext uri="{FF2B5EF4-FFF2-40B4-BE49-F238E27FC236}">
                <a16:creationId xmlns:a16="http://schemas.microsoft.com/office/drawing/2014/main" id="{CF2A3E24-05AF-4566-A668-69A55D2C5A01}"/>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6526554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B064FDC-2006-EA39-95CC-A769AA2B8182}"/>
              </a:ext>
            </a:extLst>
          </p:cNvPr>
          <p:cNvSpPr txBox="1"/>
          <p:nvPr/>
        </p:nvSpPr>
        <p:spPr>
          <a:xfrm>
            <a:off x="810827" y="1770900"/>
            <a:ext cx="10760768" cy="2769991"/>
          </a:xfrm>
          <a:prstGeom prst="rect">
            <a:avLst/>
          </a:prstGeom>
          <a:blipFill>
            <a:blip r:embed="rId2"/>
            <a:tile tx="0" ty="0" sx="100000" sy="100000" flip="none" algn="tl"/>
          </a:blipFill>
          <a:ln w="38100" cap="flat">
            <a:solidFill>
              <a:srgbClr val="002060"/>
            </a:solidFill>
          </a:ln>
          <a:effectLst>
            <a:innerShdw blurRad="63500" dist="50800" dir="8100000">
              <a:prstClr val="black">
                <a:alpha val="50000"/>
              </a:prstClr>
            </a:innerShdw>
          </a:effectLst>
        </p:spPr>
        <p:txBody>
          <a:bodyPr vert="horz" wrap="square" lIns="91440" tIns="45720" rIns="91440" bIns="45720" anchor="t" anchorCtr="0" compatLnSpc="1">
            <a:spAutoFit/>
          </a:bodyPr>
          <a:lstStyle/>
          <a:p>
            <a:pPr marL="0" marR="0" lvl="0" indent="0" algn="ctr" defTabSz="9144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chemeClr val="accent1"/>
                </a:solidFill>
                <a:effectLst>
                  <a:outerShdw dist="38096" dir="2700000">
                    <a:srgbClr val="000000"/>
                  </a:outerShdw>
                </a:effectLst>
                <a:uFillTx/>
                <a:latin typeface="Times New Roman" pitchFamily="18"/>
                <a:cs typeface="Times New Roman" pitchFamily="18"/>
              </a:rPr>
              <a:t>MERCI POUR VOTRE </a:t>
            </a:r>
          </a:p>
          <a:p>
            <a:pPr marL="0" marR="0" lvl="0" indent="0" algn="ctr" defTabSz="914400" rtl="0" fontAlgn="auto" hangingPunct="1">
              <a:lnSpc>
                <a:spcPct val="200000"/>
              </a:lnSpc>
              <a:spcBef>
                <a:spcPts val="0"/>
              </a:spcBef>
              <a:spcAft>
                <a:spcPts val="0"/>
              </a:spcAft>
              <a:buNone/>
              <a:tabLst/>
              <a:defRPr sz="1800" b="0" i="0" u="none" strike="noStrike" kern="0" cap="none" spc="0" baseline="0">
                <a:solidFill>
                  <a:srgbClr val="000000"/>
                </a:solidFill>
                <a:uFillTx/>
              </a:defRPr>
            </a:pPr>
            <a:r>
              <a:rPr lang="fr-FR" sz="3600" b="1" i="0" u="none" strike="noStrike" kern="1200" cap="none" spc="0" baseline="0" dirty="0">
                <a:solidFill>
                  <a:schemeClr val="accent1"/>
                </a:solidFill>
                <a:effectLst>
                  <a:outerShdw dist="38096" dir="2700000">
                    <a:srgbClr val="000000"/>
                  </a:outerShdw>
                </a:effectLst>
                <a:uFillTx/>
                <a:latin typeface="Times New Roman" pitchFamily="18"/>
                <a:cs typeface="Times New Roman" pitchFamily="18"/>
              </a:rPr>
              <a:t>AIMABLE ATTENTION</a:t>
            </a:r>
            <a:endParaRPr lang="fr-FR" sz="2700" b="1" i="0" u="none" strike="noStrike" kern="1200" cap="none" spc="0" baseline="0" dirty="0">
              <a:solidFill>
                <a:schemeClr val="accent1"/>
              </a:solidFill>
              <a:effectLst>
                <a:outerShdw dist="38096" dir="2700000">
                  <a:srgbClr val="000000"/>
                </a:outerShdw>
              </a:effectLst>
              <a:uFillTx/>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200" b="1" i="0" u="none" strike="noStrike" kern="1200" cap="none" spc="0" baseline="0" dirty="0">
              <a:solidFill>
                <a:srgbClr val="000000"/>
              </a:solidFill>
              <a:uFillTx/>
              <a:latin typeface="Times New Roman" pitchFamily="18"/>
              <a:cs typeface="Times New Roman" pitchFamily="18"/>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dirty="0">
              <a:solidFill>
                <a:srgbClr val="000000"/>
              </a:solidFill>
              <a:uFillTx/>
              <a:latin typeface="Calibri"/>
            </a:endParaRPr>
          </a:p>
        </p:txBody>
      </p:sp>
      <p:sp>
        <p:nvSpPr>
          <p:cNvPr id="4" name="ZoneTexte 3">
            <a:extLst>
              <a:ext uri="{FF2B5EF4-FFF2-40B4-BE49-F238E27FC236}">
                <a16:creationId xmlns:a16="http://schemas.microsoft.com/office/drawing/2014/main" id="{C544579A-76DE-4D5F-AF34-442F4832631F}"/>
              </a:ext>
            </a:extLst>
          </p:cNvPr>
          <p:cNvSpPr txBox="1"/>
          <p:nvPr/>
        </p:nvSpPr>
        <p:spPr>
          <a:xfrm>
            <a:off x="3815401" y="646810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
        <p:nvSpPr>
          <p:cNvPr id="5" name="ZoneTexte 4">
            <a:extLst>
              <a:ext uri="{FF2B5EF4-FFF2-40B4-BE49-F238E27FC236}">
                <a16:creationId xmlns:a16="http://schemas.microsoft.com/office/drawing/2014/main" id="{AA804953-2B03-4074-8891-E951560CB2B8}"/>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101529" y="897298"/>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contexte et la justification</a:t>
            </a:r>
            <a:r>
              <a:rPr lang="fr-FR" sz="1800" b="1" i="0" u="none" strike="noStrike" kern="1200" cap="none" spc="0" baseline="0" dirty="0">
                <a:solidFill>
                  <a:srgbClr val="0070C0"/>
                </a:solidFill>
                <a:uFillTx/>
                <a:latin typeface="Times New Roman" pitchFamily="18"/>
                <a:cs typeface="Times New Roman" pitchFamily="18"/>
              </a:rPr>
              <a:t> (2)</a:t>
            </a:r>
          </a:p>
        </p:txBody>
      </p:sp>
      <p:graphicFrame>
        <p:nvGraphicFramePr>
          <p:cNvPr id="4" name="Tableau 3">
            <a:extLst>
              <a:ext uri="{FF2B5EF4-FFF2-40B4-BE49-F238E27FC236}">
                <a16:creationId xmlns:a16="http://schemas.microsoft.com/office/drawing/2014/main" id="{C00174E0-FDCD-6526-6DA8-413649ADF218}"/>
              </a:ext>
            </a:extLst>
          </p:cNvPr>
          <p:cNvGraphicFramePr>
            <a:graphicFrameLocks noGrp="1"/>
          </p:cNvGraphicFramePr>
          <p:nvPr>
            <p:extLst>
              <p:ext uri="{D42A27DB-BD31-4B8C-83A1-F6EECF244321}">
                <p14:modId xmlns:p14="http://schemas.microsoft.com/office/powerpoint/2010/main" val="3808918940"/>
              </p:ext>
            </p:extLst>
          </p:nvPr>
        </p:nvGraphicFramePr>
        <p:xfrm>
          <a:off x="56270" y="1353208"/>
          <a:ext cx="12054417" cy="545371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4579356">
                <a:tc>
                  <a:txBody>
                    <a:bodyPr/>
                    <a:lstStyle/>
                    <a:p>
                      <a:pPr lvl="0" algn="ctr" fontAlgn="t">
                        <a:lnSpc>
                          <a:spcPct val="150000"/>
                        </a:lnSpc>
                        <a:spcBef>
                          <a:spcPts val="0"/>
                        </a:spcBef>
                        <a:spcAft>
                          <a:spcPts val="800"/>
                        </a:spcAft>
                      </a:pPr>
                      <a:r>
                        <a:rPr lang="fr-CM" sz="1800" b="1" i="0" u="sng"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L’exigence légale de l’offre d’indemnité</a:t>
                      </a:r>
                    </a:p>
                    <a:p>
                      <a:pPr lvl="0" algn="ctr" fontAlgn="t">
                        <a:lnSpc>
                          <a:spcPct val="150000"/>
                        </a:lnSpc>
                        <a:spcBef>
                          <a:spcPts val="0"/>
                        </a:spcBef>
                        <a:spcAft>
                          <a:spcPts val="800"/>
                        </a:spcAft>
                      </a:pPr>
                      <a:endParaRPr lang="fr-CM" sz="400" b="0" i="0" u="none" strike="noStrike" dirty="0">
                        <a:solidFill>
                          <a:srgbClr val="4472C4"/>
                        </a:solidFill>
                        <a:effectLst/>
                        <a:latin typeface="Times New Roman" pitchFamily="18"/>
                        <a:cs typeface="Times New Roman" pitchFamily="18"/>
                      </a:endParaRPr>
                    </a:p>
                    <a:p>
                      <a:pPr marL="0" lvl="0" indent="0" algn="ctr" fontAlgn="t">
                        <a:lnSpc>
                          <a:spcPct val="150000"/>
                        </a:lnSpc>
                        <a:spcBef>
                          <a:spcPts val="0"/>
                        </a:spcBef>
                        <a:spcAft>
                          <a:spcPts val="800"/>
                        </a:spcAft>
                        <a:buFont typeface="Wingdings" panose="05000000000000000000" pitchFamily="2" charset="2"/>
                        <a:buNone/>
                      </a:pPr>
                      <a:r>
                        <a:rPr lang="fr-CM" sz="1600" b="1" i="0" u="none" strike="noStrike" dirty="0">
                          <a:solidFill>
                            <a:schemeClr val="tx1"/>
                          </a:solidFill>
                          <a:effectLst/>
                          <a:latin typeface="Times New Roman" pitchFamily="18"/>
                          <a:cs typeface="Times New Roman" pitchFamily="18"/>
                        </a:rPr>
                        <a:t>On retrouve trois types d’exigence du délai de présentation de l’offre d’indemnité à l’article 231 du Code CIMA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Le premier cas concerne </a:t>
                      </a:r>
                      <a:r>
                        <a:rPr lang="fr-CM" sz="1800" b="1" i="0" u="sng"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la victime blessée dont la consolidation a été constatée par expertise médicale</a:t>
                      </a:r>
                      <a:r>
                        <a:rPr lang="fr-CM" sz="1800" b="1" i="0" u="none" strike="noStrike" dirty="0">
                          <a:solidFill>
                            <a:srgbClr val="4472C4"/>
                          </a:solidFill>
                          <a:effectLst/>
                          <a:latin typeface="Times New Roman" pitchFamily="18"/>
                          <a:cs typeface="Times New Roman" pitchFamily="18"/>
                        </a:rPr>
                        <a:t>. Dans ce cas, le délai retenu par le législateur CIMA est de six mois à compter de l’accident ;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rgbClr val="4472C4"/>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 deuxième cas est celui du décès de la victime directe. Le législateur CIMA décide que l’offre d’indemnité doit être présentée dans un délai d’un mois après que l’assureur a reçu toutes les pièces visées aux articles 240 et 241 du Code CIMA, et dans tous les cas, six mois à compter du décès ;</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Le troisième cas est celui pour lequel </a:t>
                      </a:r>
                      <a:r>
                        <a:rPr lang="fr-CM" sz="1800" b="1" i="0" u="sng"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l’assureur n’a pas été informé de la consolidation de la victime</a:t>
                      </a:r>
                      <a:r>
                        <a:rPr lang="fr-CM" sz="1800" b="1" i="0" u="none" strike="noStrike" dirty="0">
                          <a:solidFill>
                            <a:srgbClr val="4472C4"/>
                          </a:solidFill>
                          <a:effectLst/>
                          <a:latin typeface="Times New Roman" pitchFamily="18"/>
                          <a:cs typeface="Times New Roman" pitchFamily="18"/>
                        </a:rPr>
                        <a:t>. Il doit alors présenter une offre qui a un caractère provisionnel. En pareille hypothèse, une offre définitive doit être présentée dans les deux mois suivant la date à laquelle il a été informé de la consolidation de ladite victime.</a:t>
                      </a:r>
                    </a:p>
                    <a:p>
                      <a:pPr marL="0" lvl="0" indent="0" algn="ctr" fontAlgn="t">
                        <a:lnSpc>
                          <a:spcPct val="150000"/>
                        </a:lnSpc>
                        <a:spcBef>
                          <a:spcPts val="0"/>
                        </a:spcBef>
                        <a:spcAft>
                          <a:spcPts val="800"/>
                        </a:spcAft>
                        <a:buFont typeface="Wingdings" panose="05000000000000000000" pitchFamily="2" charset="2"/>
                        <a:buNone/>
                      </a:pPr>
                      <a:endParaRPr lang="fr-CM" sz="400" b="1" i="0" u="none" strike="noStrike" dirty="0">
                        <a:solidFill>
                          <a:srgbClr val="4472C4"/>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752AD8B8-7D08-410F-83A8-7983E7D13821}"/>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59763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101527" y="883236"/>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contexte et la justification</a:t>
            </a:r>
            <a:r>
              <a:rPr lang="fr-FR" sz="1800" b="1" i="0" u="none" strike="noStrike" kern="1200" cap="none" spc="0" baseline="0" dirty="0">
                <a:solidFill>
                  <a:srgbClr val="0070C0"/>
                </a:solidFill>
                <a:uFillTx/>
                <a:latin typeface="Times New Roman" pitchFamily="18"/>
                <a:cs typeface="Times New Roman" pitchFamily="18"/>
              </a:rPr>
              <a:t> (3)</a:t>
            </a:r>
          </a:p>
        </p:txBody>
      </p:sp>
      <p:graphicFrame>
        <p:nvGraphicFramePr>
          <p:cNvPr id="4" name="Tableau 3">
            <a:extLst>
              <a:ext uri="{FF2B5EF4-FFF2-40B4-BE49-F238E27FC236}">
                <a16:creationId xmlns:a16="http://schemas.microsoft.com/office/drawing/2014/main" id="{0727E2FB-4B96-C435-847B-205F70ABE730}"/>
              </a:ext>
            </a:extLst>
          </p:cNvPr>
          <p:cNvGraphicFramePr>
            <a:graphicFrameLocks noGrp="1"/>
          </p:cNvGraphicFramePr>
          <p:nvPr>
            <p:extLst>
              <p:ext uri="{D42A27DB-BD31-4B8C-83A1-F6EECF244321}">
                <p14:modId xmlns:p14="http://schemas.microsoft.com/office/powerpoint/2010/main" val="1363355956"/>
              </p:ext>
            </p:extLst>
          </p:nvPr>
        </p:nvGraphicFramePr>
        <p:xfrm>
          <a:off x="56270" y="1325075"/>
          <a:ext cx="12068485" cy="5458790"/>
        </p:xfrm>
        <a:graphic>
          <a:graphicData uri="http://schemas.openxmlformats.org/drawingml/2006/table">
            <a:tbl>
              <a:tblPr firstRow="1" firstCol="1" bandRow="1">
                <a:effectLst>
                  <a:outerShdw dist="38096" dir="18900000" algn="tl">
                    <a:srgbClr val="000000"/>
                  </a:outerShdw>
                </a:effectLst>
              </a:tblPr>
              <a:tblGrid>
                <a:gridCol w="12068485">
                  <a:extLst>
                    <a:ext uri="{9D8B030D-6E8A-4147-A177-3AD203B41FA5}">
                      <a16:colId xmlns:a16="http://schemas.microsoft.com/office/drawing/2014/main" val="3440033478"/>
                    </a:ext>
                  </a:extLst>
                </a:gridCol>
              </a:tblGrid>
              <a:tr h="5258605">
                <a:tc>
                  <a:txBody>
                    <a:bodyPr/>
                    <a:lstStyle/>
                    <a:p>
                      <a:pPr lvl="0" algn="ctr" fontAlgn="t">
                        <a:lnSpc>
                          <a:spcPct val="100000"/>
                        </a:lnSpc>
                        <a:spcBef>
                          <a:spcPts val="0"/>
                        </a:spcBef>
                        <a:spcAft>
                          <a:spcPts val="800"/>
                        </a:spcAft>
                      </a:pPr>
                      <a:r>
                        <a:rPr lang="fr-CM" sz="18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Le contenu de l’exigence légale de l’offre d’indemnité</a:t>
                      </a:r>
                      <a:r>
                        <a:rPr lang="fr-CM" sz="1800" b="0" i="0" u="none" strike="noStrike" dirty="0">
                          <a:solidFill>
                            <a:srgbClr val="000000"/>
                          </a:solidFill>
                          <a:effectLst/>
                          <a:latin typeface="Times New Roman" pitchFamily="18"/>
                          <a:cs typeface="Times New Roman" pitchFamily="18"/>
                        </a:rPr>
                        <a:t> </a:t>
                      </a:r>
                    </a:p>
                    <a:p>
                      <a:pPr lvl="0" algn="ctr" fontAlgn="t">
                        <a:lnSpc>
                          <a:spcPct val="100000"/>
                        </a:lnSpc>
                        <a:spcBef>
                          <a:spcPts val="0"/>
                        </a:spcBef>
                        <a:spcAft>
                          <a:spcPts val="800"/>
                        </a:spcAft>
                      </a:pPr>
                      <a:endParaRPr lang="fr-CM" sz="400" b="0" i="0" u="none" strike="noStrike" dirty="0">
                        <a:solidFill>
                          <a:srgbClr val="000000"/>
                        </a:solidFill>
                        <a:effectLst/>
                        <a:latin typeface="Times New Roman" pitchFamily="18"/>
                        <a:cs typeface="Times New Roman" pitchFamily="18"/>
                      </a:endParaRPr>
                    </a:p>
                    <a:p>
                      <a:pPr lvl="0" algn="ctr" fontAlgn="t">
                        <a:lnSpc>
                          <a:spcPct val="100000"/>
                        </a:lnSpc>
                        <a:spcBef>
                          <a:spcPts val="0"/>
                        </a:spcBef>
                        <a:spcAft>
                          <a:spcPts val="800"/>
                        </a:spcAft>
                      </a:pPr>
                      <a:endParaRPr lang="fr-CM" sz="400" b="0" i="0" u="none" strike="noStrike" dirty="0">
                        <a:solidFill>
                          <a:srgbClr val="000000"/>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0070C0"/>
                          </a:solidFill>
                          <a:effectLst/>
                          <a:latin typeface="Times New Roman" pitchFamily="18"/>
                          <a:cs typeface="Times New Roman" pitchFamily="18"/>
                        </a:rPr>
                        <a:t>L’offre d’indemnité comprend tous les éléments indemnisables du préjudice, y compris ceux qui sont relatifs aux dommages aux biens (lorsqu’ils n’ont pas fait l’objet d’un règlement préalable). Cette offre doit indiquer l’évaluation de chaque poste de préjudice et les sommes qui reviennent au bénéficiaire ;</a:t>
                      </a:r>
                    </a:p>
                    <a:p>
                      <a:pPr marL="0" lvl="0" indent="0" algn="ctr" fontAlgn="t">
                        <a:lnSpc>
                          <a:spcPct val="100000"/>
                        </a:lnSpc>
                        <a:spcBef>
                          <a:spcPts val="0"/>
                        </a:spcBef>
                        <a:spcAft>
                          <a:spcPts val="800"/>
                        </a:spcAft>
                        <a:buFont typeface="Wingdings" panose="05000000000000000000" pitchFamily="2" charset="2"/>
                        <a:buNone/>
                      </a:pPr>
                      <a:endParaRPr lang="fr-CM" sz="500" b="1" i="0" u="none" strike="noStrike" dirty="0">
                        <a:solidFill>
                          <a:srgbClr val="0070C0"/>
                        </a:solidFill>
                        <a:effectLst/>
                        <a:latin typeface="Times New Roman" pitchFamily="18"/>
                        <a:cs typeface="Times New Roman" pitchFamily="18"/>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rgbClr val="000000"/>
                          </a:solidFill>
                          <a:effectLst/>
                          <a:latin typeface="Times New Roman" pitchFamily="18"/>
                          <a:cs typeface="Times New Roman" pitchFamily="18"/>
                        </a:rPr>
                        <a:t>Pour la victime dont l’assureur n’est pas informé de la consolidation, l’offre d’indemnité a un caractère provisionnel ; l’offre définitive devant être présentée dès la consolidation de ladite victime ;</a:t>
                      </a:r>
                    </a:p>
                    <a:p>
                      <a:pPr marL="0" lvl="0" indent="0" algn="ctr" fontAlgn="t">
                        <a:lnSpc>
                          <a:spcPct val="100000"/>
                        </a:lnSpc>
                        <a:spcBef>
                          <a:spcPts val="0"/>
                        </a:spcBef>
                        <a:spcAft>
                          <a:spcPts val="800"/>
                        </a:spcAft>
                        <a:buFont typeface="Wingdings" panose="05000000000000000000" pitchFamily="2" charset="2"/>
                        <a:buNone/>
                      </a:pPr>
                      <a:endParaRPr lang="fr-CM" sz="400" b="0" i="0" u="none" strike="noStrike" dirty="0">
                        <a:solidFill>
                          <a:srgbClr val="000000"/>
                        </a:solidFill>
                        <a:effectLst/>
                        <a:latin typeface="Times New Roman" pitchFamily="18"/>
                        <a:cs typeface="Times New Roman" pitchFamily="18"/>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rgbClr val="0070C0"/>
                          </a:solidFill>
                          <a:effectLst/>
                          <a:latin typeface="Times New Roman" pitchFamily="18"/>
                          <a:cs typeface="Times New Roman" pitchFamily="18"/>
                        </a:rPr>
                        <a:t>L’offre d’indemnité précise, le cas échéant, les limitations ou exclusions d’indemnisation appliquées par l’assureur (</a:t>
                      </a:r>
                      <a:r>
                        <a:rPr lang="fr-CM" sz="1800" b="1" i="1" u="none" strike="noStrike" dirty="0">
                          <a:solidFill>
                            <a:srgbClr val="0070C0"/>
                          </a:solidFill>
                          <a:effectLst/>
                          <a:latin typeface="Times New Roman" pitchFamily="18"/>
                          <a:cs typeface="Times New Roman" pitchFamily="18"/>
                        </a:rPr>
                        <a:t>avec les motifs qui en découlent</a:t>
                      </a:r>
                      <a:r>
                        <a:rPr lang="fr-CM" sz="1800" b="1" i="0" u="none" strike="noStrike" dirty="0">
                          <a:solidFill>
                            <a:srgbClr val="0070C0"/>
                          </a:solidFill>
                          <a:effectLst/>
                          <a:latin typeface="Times New Roman" pitchFamily="18"/>
                          <a:cs typeface="Times New Roman" pitchFamily="18"/>
                        </a:rPr>
                        <a:t>). Elle indique en outre les créances de chaque tiers-payeurs et les sommes qui reviennent au bénéficiaire.  Dans ce cas, elle est accompagnée de la copie des décomptes produits par les tiers-payeurs. </a:t>
                      </a:r>
                    </a:p>
                    <a:p>
                      <a:pPr marL="0" lvl="0" indent="0" algn="just" fontAlgn="t">
                        <a:lnSpc>
                          <a:spcPct val="200000"/>
                        </a:lnSpc>
                        <a:spcBef>
                          <a:spcPts val="0"/>
                        </a:spcBef>
                        <a:spcAft>
                          <a:spcPts val="800"/>
                        </a:spcAft>
                        <a:buFont typeface="Wingdings" panose="05000000000000000000" pitchFamily="2" charset="2"/>
                        <a:buNone/>
                      </a:pPr>
                      <a:endParaRPr lang="fr-CM" sz="400" b="1" i="0" u="none" strike="noStrike" dirty="0">
                        <a:solidFill>
                          <a:srgbClr val="0070C0"/>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1B282C57-0C87-4BB2-82F0-E360C32BB91A}"/>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3558907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115595" y="841028"/>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1/ Le </a:t>
            </a:r>
            <a:r>
              <a:rPr lang="fr-FR" b="1" dirty="0">
                <a:solidFill>
                  <a:srgbClr val="0070C0"/>
                </a:solidFill>
                <a:latin typeface="Times New Roman" pitchFamily="18"/>
                <a:cs typeface="Times New Roman" pitchFamily="18"/>
              </a:rPr>
              <a:t>contexte et la justification</a:t>
            </a:r>
            <a:r>
              <a:rPr lang="fr-FR" sz="1800" b="1" i="0" u="none" strike="noStrike" kern="1200" cap="none" spc="0" baseline="0" dirty="0">
                <a:solidFill>
                  <a:srgbClr val="0070C0"/>
                </a:solidFill>
                <a:uFillTx/>
                <a:latin typeface="Times New Roman" pitchFamily="18"/>
                <a:cs typeface="Times New Roman" pitchFamily="18"/>
              </a:rPr>
              <a:t> (4)</a:t>
            </a:r>
          </a:p>
        </p:txBody>
      </p:sp>
      <p:graphicFrame>
        <p:nvGraphicFramePr>
          <p:cNvPr id="4" name="Tableau 3">
            <a:extLst>
              <a:ext uri="{FF2B5EF4-FFF2-40B4-BE49-F238E27FC236}">
                <a16:creationId xmlns:a16="http://schemas.microsoft.com/office/drawing/2014/main" id="{0F6001C6-A2DA-0D93-BEF2-E1C736E3E2B6}"/>
              </a:ext>
            </a:extLst>
          </p:cNvPr>
          <p:cNvGraphicFramePr>
            <a:graphicFrameLocks noGrp="1"/>
          </p:cNvGraphicFramePr>
          <p:nvPr>
            <p:extLst>
              <p:ext uri="{D42A27DB-BD31-4B8C-83A1-F6EECF244321}">
                <p14:modId xmlns:p14="http://schemas.microsoft.com/office/powerpoint/2010/main" val="2881535803"/>
              </p:ext>
            </p:extLst>
          </p:nvPr>
        </p:nvGraphicFramePr>
        <p:xfrm>
          <a:off x="70338" y="1311008"/>
          <a:ext cx="12054417" cy="548419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216422928"/>
                    </a:ext>
                  </a:extLst>
                </a:gridCol>
              </a:tblGrid>
              <a:tr h="4579356">
                <a:tc>
                  <a:txBody>
                    <a:bodyPr/>
                    <a:lstStyle/>
                    <a:p>
                      <a:pPr lvl="0" algn="ctr" fontAlgn="t">
                        <a:lnSpc>
                          <a:spcPct val="150000"/>
                        </a:lnSpc>
                        <a:spcBef>
                          <a:spcPts val="0"/>
                        </a:spcBef>
                        <a:spcAft>
                          <a:spcPts val="800"/>
                        </a:spcAft>
                      </a:pPr>
                      <a:r>
                        <a:rPr lang="fr-CM" sz="1800" b="1" i="0" u="sng"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La portée de l’exigence légale de l’offre d’indemnité</a:t>
                      </a:r>
                    </a:p>
                    <a:p>
                      <a:pPr lvl="0" algn="ctr" fontAlgn="t">
                        <a:lnSpc>
                          <a:spcPct val="150000"/>
                        </a:lnSpc>
                        <a:spcBef>
                          <a:spcPts val="0"/>
                        </a:spcBef>
                        <a:spcAft>
                          <a:spcPts val="800"/>
                        </a:spcAft>
                      </a:pPr>
                      <a:endParaRPr lang="fr-CM" sz="400" b="0" i="0" u="none" strike="noStrike" dirty="0">
                        <a:solidFill>
                          <a:srgbClr val="4472C4"/>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Une offre d’indemnité présentée de façon diligente a des avantages autant pour les victimes (</a:t>
                      </a:r>
                      <a:r>
                        <a:rPr lang="fr-CM" sz="1800" b="1" i="1" u="none" strike="noStrike" dirty="0">
                          <a:solidFill>
                            <a:schemeClr val="tx1"/>
                          </a:solidFill>
                          <a:effectLst/>
                          <a:latin typeface="Times New Roman" pitchFamily="18"/>
                          <a:cs typeface="Times New Roman" pitchFamily="18"/>
                        </a:rPr>
                        <a:t>indemnisation rapide</a:t>
                      </a:r>
                      <a:r>
                        <a:rPr lang="fr-CM" sz="1800" b="1" i="0" u="none" strike="noStrike" dirty="0">
                          <a:solidFill>
                            <a:srgbClr val="4472C4"/>
                          </a:solidFill>
                          <a:effectLst/>
                          <a:latin typeface="Times New Roman" pitchFamily="18"/>
                          <a:cs typeface="Times New Roman" pitchFamily="18"/>
                        </a:rPr>
                        <a:t>) que pour les assureurs concernés (</a:t>
                      </a:r>
                      <a:r>
                        <a:rPr lang="fr-CM" sz="1800" b="1" i="1" u="none" strike="noStrike" dirty="0">
                          <a:solidFill>
                            <a:schemeClr val="tx1"/>
                          </a:solidFill>
                          <a:effectLst/>
                          <a:latin typeface="Times New Roman" pitchFamily="18"/>
                          <a:cs typeface="Times New Roman" pitchFamily="18"/>
                        </a:rPr>
                        <a:t>bonne image de marque et maîtrise des charges</a:t>
                      </a:r>
                      <a:r>
                        <a:rPr lang="fr-CM" sz="1800" b="1" i="0" u="none" strike="noStrike" dirty="0">
                          <a:solidFill>
                            <a:srgbClr val="4472C4"/>
                          </a:solidFill>
                          <a:effectLst/>
                          <a:latin typeface="Times New Roman" pitchFamily="18"/>
                          <a:cs typeface="Times New Roman" pitchFamily="18"/>
                        </a:rPr>
                        <a:t>) ;</a:t>
                      </a: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 législateur CIMA prévoit que le non-respect des délais de présentation de l’offre d’indemnité par l’assureur concerné est susceptible de pénalités de retard indiquées à l’article 233 du Code CIMA. Des sanctions disciplinaires peuvent également être prononcées contre l’assureur diligent ou particulièrement laxiste ;</a:t>
                      </a:r>
                    </a:p>
                    <a:p>
                      <a:pPr marL="0" lvl="0" indent="0" algn="ctr" fontAlgn="t">
                        <a:lnSpc>
                          <a:spcPct val="200000"/>
                        </a:lnSpc>
                        <a:spcBef>
                          <a:spcPts val="0"/>
                        </a:spcBef>
                        <a:spcAft>
                          <a:spcPts val="800"/>
                        </a:spcAft>
                        <a:buFont typeface="Wingdings" panose="05000000000000000000" pitchFamily="2" charset="2"/>
                        <a:buNone/>
                      </a:pPr>
                      <a:endParaRPr lang="fr-CM" sz="400" b="1" i="0" u="none" strike="noStrike" dirty="0">
                        <a:solidFill>
                          <a:schemeClr val="tx1"/>
                        </a:solidFill>
                        <a:effectLst/>
                        <a:latin typeface="Times New Roman" pitchFamily="18"/>
                        <a:cs typeface="Times New Roman" pitchFamily="18"/>
                      </a:endParaRPr>
                    </a:p>
                    <a:p>
                      <a:pPr marL="285750" lvl="0" indent="-285750" algn="just" fontAlgn="t">
                        <a:lnSpc>
                          <a:spcPct val="200000"/>
                        </a:lnSpc>
                        <a:spcBef>
                          <a:spcPts val="0"/>
                        </a:spcBef>
                        <a:spcAft>
                          <a:spcPts val="800"/>
                        </a:spcAft>
                        <a:buFont typeface="Wingdings" panose="05000000000000000000" pitchFamily="2" charset="2"/>
                        <a:buChar char="§"/>
                      </a:pPr>
                      <a:r>
                        <a:rPr lang="fr-CM" sz="1800" b="1" i="0" u="none" strike="noStrike" dirty="0">
                          <a:solidFill>
                            <a:srgbClr val="4472C4"/>
                          </a:solidFill>
                          <a:effectLst/>
                          <a:latin typeface="Times New Roman" pitchFamily="18"/>
                          <a:cs typeface="Times New Roman" pitchFamily="18"/>
                        </a:rPr>
                        <a:t>Les délais de présentation de l’offre d’indemnité prévus par l’article 231 du Code CIMA ont en général un point de départ fixe. Mais, ces </a:t>
                      </a:r>
                      <a:r>
                        <a:rPr lang="fr-CM" sz="1800" b="1" i="0" u="none"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délais de procédure amiable</a:t>
                      </a:r>
                      <a:r>
                        <a:rPr lang="fr-CM" sz="1800" b="1" i="0" u="none" strike="noStrike" dirty="0">
                          <a:solidFill>
                            <a:srgbClr val="4472C4"/>
                          </a:solidFill>
                          <a:effectLst/>
                          <a:latin typeface="Times New Roman" pitchFamily="18"/>
                          <a:cs typeface="Times New Roman" pitchFamily="18"/>
                        </a:rPr>
                        <a:t> (ou </a:t>
                      </a:r>
                      <a:r>
                        <a:rPr lang="fr-CM" sz="1800" b="1" i="0" u="none" strike="noStrike" dirty="0">
                          <a:solidFill>
                            <a:srgbClr val="4472C4"/>
                          </a:solidFill>
                          <a:effectLst>
                            <a:outerShdw blurRad="38100" dist="38100" dir="2700000" algn="tl">
                              <a:srgbClr val="000000">
                                <a:alpha val="43137"/>
                              </a:srgbClr>
                            </a:outerShdw>
                          </a:effectLst>
                          <a:latin typeface="Times New Roman" pitchFamily="18"/>
                          <a:cs typeface="Times New Roman" pitchFamily="18"/>
                        </a:rPr>
                        <a:t>délais de traitement</a:t>
                      </a:r>
                      <a:r>
                        <a:rPr lang="fr-CM" sz="1800" b="1" i="0" u="none" strike="noStrike" dirty="0">
                          <a:solidFill>
                            <a:srgbClr val="4472C4"/>
                          </a:solidFill>
                          <a:effectLst/>
                          <a:latin typeface="Times New Roman" pitchFamily="18"/>
                          <a:cs typeface="Times New Roman" pitchFamily="18"/>
                        </a:rPr>
                        <a:t>) ne sont pas figés. Ils sont susceptibles d’allongement (</a:t>
                      </a:r>
                      <a:r>
                        <a:rPr lang="fr-CM" sz="1800" b="1" i="1" u="none" strike="noStrike" dirty="0">
                          <a:solidFill>
                            <a:schemeClr val="tx1"/>
                          </a:solidFill>
                          <a:effectLst/>
                          <a:latin typeface="Times New Roman" pitchFamily="18"/>
                          <a:cs typeface="Times New Roman" pitchFamily="18"/>
                        </a:rPr>
                        <a:t>suspension et/ou prorogation</a:t>
                      </a:r>
                      <a:r>
                        <a:rPr lang="fr-CM" sz="1800" b="1" i="0" u="none" strike="noStrike" dirty="0">
                          <a:solidFill>
                            <a:srgbClr val="4472C4"/>
                          </a:solidFill>
                          <a:effectLst/>
                          <a:latin typeface="Times New Roman" pitchFamily="18"/>
                          <a:cs typeface="Times New Roman" pitchFamily="18"/>
                        </a:rPr>
                        <a:t>).</a:t>
                      </a:r>
                    </a:p>
                    <a:p>
                      <a:pPr marL="0" lvl="0" indent="0" algn="ctr" fontAlgn="t">
                        <a:lnSpc>
                          <a:spcPct val="200000"/>
                        </a:lnSpc>
                        <a:spcBef>
                          <a:spcPts val="0"/>
                        </a:spcBef>
                        <a:spcAft>
                          <a:spcPts val="800"/>
                        </a:spcAft>
                        <a:buFont typeface="Wingdings" panose="05000000000000000000" pitchFamily="2" charset="2"/>
                        <a:buNone/>
                      </a:pPr>
                      <a:endParaRPr lang="fr-CM" sz="400" b="1" i="0" u="none" strike="noStrike" dirty="0">
                        <a:solidFill>
                          <a:srgbClr val="4472C4"/>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CCD4DE"/>
                    </a:solidFill>
                  </a:tcPr>
                </a:tc>
                <a:extLst>
                  <a:ext uri="{0D108BD9-81ED-4DB2-BD59-A6C34878D82A}">
                    <a16:rowId xmlns:a16="http://schemas.microsoft.com/office/drawing/2014/main" val="824499587"/>
                  </a:ext>
                </a:extLst>
              </a:tr>
            </a:tbl>
          </a:graphicData>
        </a:graphic>
      </p:graphicFrame>
      <p:sp>
        <p:nvSpPr>
          <p:cNvPr id="5" name="ZoneTexte 4">
            <a:extLst>
              <a:ext uri="{FF2B5EF4-FFF2-40B4-BE49-F238E27FC236}">
                <a16:creationId xmlns:a16="http://schemas.microsoft.com/office/drawing/2014/main" id="{599E2BD3-3264-4E5A-9B99-0A0BE0A132CC}"/>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1499951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73391" y="155848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2</a:t>
            </a:r>
            <a:r>
              <a:rPr lang="fr-FR" sz="1800" b="1" i="0" u="none" strike="noStrike" kern="1200" cap="none" spc="0" baseline="0" dirty="0">
                <a:uFillTx/>
                <a:latin typeface="Times New Roman" pitchFamily="18"/>
                <a:cs typeface="Times New Roman" pitchFamily="18"/>
              </a:rPr>
              <a:t>/ La notion et l’intérêt du délai en droit (1)</a:t>
            </a:r>
          </a:p>
        </p:txBody>
      </p:sp>
      <p:graphicFrame>
        <p:nvGraphicFramePr>
          <p:cNvPr id="4" name="Tableau 3">
            <a:extLst>
              <a:ext uri="{FF2B5EF4-FFF2-40B4-BE49-F238E27FC236}">
                <a16:creationId xmlns:a16="http://schemas.microsoft.com/office/drawing/2014/main" id="{102F16A4-3DE5-3578-E005-15325F746A8B}"/>
              </a:ext>
            </a:extLst>
          </p:cNvPr>
          <p:cNvGraphicFramePr>
            <a:graphicFrameLocks noGrp="1"/>
          </p:cNvGraphicFramePr>
          <p:nvPr>
            <p:extLst>
              <p:ext uri="{D42A27DB-BD31-4B8C-83A1-F6EECF244321}">
                <p14:modId xmlns:p14="http://schemas.microsoft.com/office/powerpoint/2010/main" val="1909521238"/>
              </p:ext>
            </p:extLst>
          </p:nvPr>
        </p:nvGraphicFramePr>
        <p:xfrm>
          <a:off x="35495" y="2011682"/>
          <a:ext cx="12131463" cy="3806635"/>
        </p:xfrm>
        <a:graphic>
          <a:graphicData uri="http://schemas.openxmlformats.org/drawingml/2006/table">
            <a:tbl>
              <a:tblPr>
                <a:effectLst>
                  <a:innerShdw blurRad="114300">
                    <a:prstClr val="black"/>
                  </a:innerShdw>
                </a:effectLst>
              </a:tblPr>
              <a:tblGrid>
                <a:gridCol w="4381984">
                  <a:extLst>
                    <a:ext uri="{9D8B030D-6E8A-4147-A177-3AD203B41FA5}">
                      <a16:colId xmlns:a16="http://schemas.microsoft.com/office/drawing/2014/main" val="20000"/>
                    </a:ext>
                  </a:extLst>
                </a:gridCol>
                <a:gridCol w="7749479">
                  <a:extLst>
                    <a:ext uri="{9D8B030D-6E8A-4147-A177-3AD203B41FA5}">
                      <a16:colId xmlns:a16="http://schemas.microsoft.com/office/drawing/2014/main" val="20001"/>
                    </a:ext>
                  </a:extLst>
                </a:gridCol>
              </a:tblGrid>
              <a:tr h="3390313">
                <a:tc>
                  <a:txBody>
                    <a:bodyPr/>
                    <a:lstStyle/>
                    <a:p>
                      <a:pPr algn="ctr">
                        <a:lnSpc>
                          <a:spcPct val="115000"/>
                        </a:lnSpc>
                        <a:spcAft>
                          <a:spcPts val="0"/>
                        </a:spcAft>
                      </a:pPr>
                      <a:r>
                        <a:rPr lang="fr-FR" sz="2700" b="1" dirty="0">
                          <a:solidFill>
                            <a:schemeClr val="accent1"/>
                          </a:solidFill>
                          <a:latin typeface="Times New Roman"/>
                          <a:ea typeface="Calibri"/>
                          <a:cs typeface="Times New Roman"/>
                        </a:rPr>
                        <a:t>POINTS A DEVELOPPER</a:t>
                      </a:r>
                      <a:endParaRPr lang="fr-FR" sz="2700" dirty="0">
                        <a:solidFill>
                          <a:schemeClr val="accent1"/>
                        </a:solidFill>
                        <a:latin typeface="Calibri"/>
                        <a:ea typeface="Calibri"/>
                        <a:cs typeface="Times New Roman"/>
                      </a:endParaRPr>
                    </a:p>
                  </a:txBody>
                  <a:tcPr marL="68537" marR="6853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2-1/ La définition du délai en droit</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2-2/ L’importance du délai en droit</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p>
                      <a:pPr algn="just">
                        <a:lnSpc>
                          <a:spcPct val="300000"/>
                        </a:lnSpc>
                        <a:spcAft>
                          <a:spcPts val="0"/>
                        </a:spcAft>
                      </a:pPr>
                      <a:r>
                        <a:rPr lang="fr-FR" sz="2400" b="1" dirty="0">
                          <a:latin typeface="Times New Roman" panose="02020603050405020304" pitchFamily="18" charset="0"/>
                          <a:ea typeface="Calibri"/>
                          <a:cs typeface="Times New Roman" panose="02020603050405020304" pitchFamily="18" charset="0"/>
                        </a:rPr>
                        <a:t>2-3/ La typologie des délais en droit</a:t>
                      </a:r>
                    </a:p>
                    <a:p>
                      <a:pPr algn="just">
                        <a:lnSpc>
                          <a:spcPct val="300000"/>
                        </a:lnSpc>
                        <a:spcAft>
                          <a:spcPts val="0"/>
                        </a:spcAft>
                      </a:pPr>
                      <a:endParaRPr lang="fr-FR" sz="400" b="1" dirty="0">
                        <a:latin typeface="Times New Roman" panose="02020603050405020304" pitchFamily="18" charset="0"/>
                        <a:ea typeface="Calibri"/>
                        <a:cs typeface="Times New Roman" panose="02020603050405020304" pitchFamily="18" charset="0"/>
                      </a:endParaRPr>
                    </a:p>
                  </a:txBody>
                  <a:tcPr marL="68537" marR="6853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0000"/>
                  </a:ext>
                </a:extLst>
              </a:tr>
            </a:tbl>
          </a:graphicData>
        </a:graphic>
      </p:graphicFrame>
      <p:sp>
        <p:nvSpPr>
          <p:cNvPr id="5" name="ZoneTexte 4">
            <a:extLst>
              <a:ext uri="{FF2B5EF4-FFF2-40B4-BE49-F238E27FC236}">
                <a16:creationId xmlns:a16="http://schemas.microsoft.com/office/drawing/2014/main" id="{9BE69299-BB5C-4D1E-A662-71C0D9055997}"/>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
        <p:nvSpPr>
          <p:cNvPr id="6" name="ZoneTexte 5">
            <a:extLst>
              <a:ext uri="{FF2B5EF4-FFF2-40B4-BE49-F238E27FC236}">
                <a16:creationId xmlns:a16="http://schemas.microsoft.com/office/drawing/2014/main" id="{3D7D3FD5-565F-4D95-BB76-E8C3A01F9C1F}"/>
              </a:ext>
            </a:extLst>
          </p:cNvPr>
          <p:cNvSpPr txBox="1"/>
          <p:nvPr/>
        </p:nvSpPr>
        <p:spPr>
          <a:xfrm>
            <a:off x="3815401" y="642590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70C0"/>
                </a:solidFill>
                <a:uFillTx/>
                <a:latin typeface="Times New Roman" pitchFamily="18"/>
                <a:cs typeface="Times New Roman" pitchFamily="18"/>
              </a:rPr>
              <a:t>Par OMBOLO MENOGA Pierre Emmanuel</a:t>
            </a:r>
          </a:p>
        </p:txBody>
      </p:sp>
    </p:spTree>
    <p:extLst>
      <p:ext uri="{BB962C8B-B14F-4D97-AF65-F5344CB8AC3E}">
        <p14:creationId xmlns:p14="http://schemas.microsoft.com/office/powerpoint/2010/main" val="2853687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59329" y="883232"/>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2</a:t>
            </a:r>
            <a:r>
              <a:rPr lang="fr-FR" sz="1800" b="1" i="0" u="none" strike="noStrike" kern="1200" cap="none" spc="0" baseline="0" dirty="0">
                <a:uFillTx/>
                <a:latin typeface="Times New Roman" pitchFamily="18"/>
                <a:cs typeface="Times New Roman" pitchFamily="18"/>
              </a:rPr>
              <a:t>/ La notion et l’intérêt du délai en droit (2)</a:t>
            </a:r>
          </a:p>
        </p:txBody>
      </p:sp>
      <p:graphicFrame>
        <p:nvGraphicFramePr>
          <p:cNvPr id="4" name="Tableau 3">
            <a:extLst>
              <a:ext uri="{FF2B5EF4-FFF2-40B4-BE49-F238E27FC236}">
                <a16:creationId xmlns:a16="http://schemas.microsoft.com/office/drawing/2014/main" id="{2619B44E-FD80-FFB2-E935-E97B8F7C82D0}"/>
              </a:ext>
            </a:extLst>
          </p:cNvPr>
          <p:cNvGraphicFramePr>
            <a:graphicFrameLocks noGrp="1"/>
          </p:cNvGraphicFramePr>
          <p:nvPr>
            <p:extLst>
              <p:ext uri="{D42A27DB-BD31-4B8C-83A1-F6EECF244321}">
                <p14:modId xmlns:p14="http://schemas.microsoft.com/office/powerpoint/2010/main" val="2050785646"/>
              </p:ext>
            </p:extLst>
          </p:nvPr>
        </p:nvGraphicFramePr>
        <p:xfrm>
          <a:off x="42202" y="1339144"/>
          <a:ext cx="12068485" cy="4976190"/>
        </p:xfrm>
        <a:graphic>
          <a:graphicData uri="http://schemas.openxmlformats.org/drawingml/2006/table">
            <a:tbl>
              <a:tblPr firstRow="1" firstCol="1" bandRow="1">
                <a:effectLst>
                  <a:outerShdw dist="38096" dir="18900000" algn="tl">
                    <a:srgbClr val="000000"/>
                  </a:outerShdw>
                </a:effectLst>
              </a:tblPr>
              <a:tblGrid>
                <a:gridCol w="12068485">
                  <a:extLst>
                    <a:ext uri="{9D8B030D-6E8A-4147-A177-3AD203B41FA5}">
                      <a16:colId xmlns:a16="http://schemas.microsoft.com/office/drawing/2014/main" val="3440033478"/>
                    </a:ext>
                  </a:extLst>
                </a:gridCol>
              </a:tblGrid>
              <a:tr h="4663764">
                <a:tc>
                  <a:txBody>
                    <a:bodyPr/>
                    <a:lstStyle/>
                    <a:p>
                      <a:pPr lvl="0" algn="ctr" fontAlgn="t">
                        <a:lnSpc>
                          <a:spcPct val="100000"/>
                        </a:lnSpc>
                        <a:spcBef>
                          <a:spcPts val="0"/>
                        </a:spcBef>
                        <a:spcAft>
                          <a:spcPts val="800"/>
                        </a:spcAft>
                      </a:pPr>
                      <a:r>
                        <a:rPr lang="fr-CM" sz="18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La définition du délai en droit</a:t>
                      </a:r>
                      <a:r>
                        <a:rPr lang="fr-CM" sz="1800" b="1" i="0" u="none" strike="noStrike" dirty="0">
                          <a:solidFill>
                            <a:srgbClr val="000000"/>
                          </a:solidFill>
                          <a:effectLst/>
                          <a:latin typeface="Times New Roman" pitchFamily="18"/>
                          <a:cs typeface="Times New Roman" pitchFamily="18"/>
                        </a:rPr>
                        <a:t> </a:t>
                      </a:r>
                    </a:p>
                    <a:p>
                      <a:pPr lvl="0" algn="ctr" fontAlgn="t">
                        <a:lnSpc>
                          <a:spcPct val="100000"/>
                        </a:lnSpc>
                        <a:spcBef>
                          <a:spcPts val="0"/>
                        </a:spcBef>
                        <a:spcAft>
                          <a:spcPts val="800"/>
                        </a:spcAft>
                      </a:pPr>
                      <a:endParaRPr lang="fr-CM" sz="400" b="1" i="0" u="none" strike="noStrike" dirty="0">
                        <a:solidFill>
                          <a:srgbClr val="000000"/>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sng"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Le délai légal</a:t>
                      </a:r>
                      <a:r>
                        <a:rPr lang="fr-CM" sz="1800" b="1" i="0" u="none" strike="noStrike" dirty="0">
                          <a:solidFill>
                            <a:schemeClr val="tx1"/>
                          </a:solidFill>
                          <a:effectLst>
                            <a:outerShdw blurRad="38100" dist="38100" dir="2700000" algn="tl">
                              <a:srgbClr val="000000">
                                <a:alpha val="43137"/>
                              </a:srgbClr>
                            </a:outerShdw>
                          </a:effectLst>
                          <a:latin typeface="Times New Roman" pitchFamily="18"/>
                          <a:cs typeface="Times New Roman" pitchFamily="18"/>
                        </a:rPr>
                        <a:t> </a:t>
                      </a:r>
                      <a:r>
                        <a:rPr lang="fr-CM" sz="1800" b="1" i="0" u="none" strike="noStrike" dirty="0">
                          <a:solidFill>
                            <a:srgbClr val="0070C0"/>
                          </a:solidFill>
                          <a:effectLst/>
                          <a:latin typeface="Times New Roman" pitchFamily="18"/>
                          <a:cs typeface="Times New Roman" pitchFamily="18"/>
                        </a:rPr>
                        <a:t>peut être défini comme un </a:t>
                      </a:r>
                      <a:r>
                        <a:rPr lang="fr-CM" sz="1800" b="1" i="0" u="none" strike="noStrike" dirty="0">
                          <a:solidFill>
                            <a:srgbClr val="0070C0"/>
                          </a:solidFill>
                          <a:effectLst>
                            <a:outerShdw blurRad="38100" dist="38100" dir="2700000" algn="tl">
                              <a:srgbClr val="000000">
                                <a:alpha val="43137"/>
                              </a:srgbClr>
                            </a:outerShdw>
                          </a:effectLst>
                          <a:latin typeface="Times New Roman" pitchFamily="18"/>
                          <a:cs typeface="Times New Roman" pitchFamily="18"/>
                        </a:rPr>
                        <a:t>intervalle de temps</a:t>
                      </a:r>
                      <a:r>
                        <a:rPr lang="fr-CM" sz="1800" b="1" i="0" u="none" strike="noStrike" dirty="0">
                          <a:solidFill>
                            <a:srgbClr val="0070C0"/>
                          </a:solidFill>
                          <a:effectLst/>
                          <a:latin typeface="Times New Roman" pitchFamily="18"/>
                          <a:cs typeface="Times New Roman" pitchFamily="18"/>
                        </a:rPr>
                        <a:t> auquel des effets juridiques sont attachés. Ce sont des </a:t>
                      </a:r>
                      <a:r>
                        <a:rPr lang="fr-CM" sz="1800" b="1" i="0" u="none" strike="noStrike" dirty="0">
                          <a:solidFill>
                            <a:srgbClr val="0070C0"/>
                          </a:solidFill>
                          <a:effectLst>
                            <a:outerShdw blurRad="38100" dist="38100" dir="2700000" algn="tl">
                              <a:srgbClr val="000000">
                                <a:alpha val="43137"/>
                              </a:srgbClr>
                            </a:outerShdw>
                          </a:effectLst>
                          <a:latin typeface="Times New Roman" pitchFamily="18"/>
                          <a:cs typeface="Times New Roman" pitchFamily="18"/>
                        </a:rPr>
                        <a:t>périodes successives</a:t>
                      </a:r>
                      <a:r>
                        <a:rPr lang="fr-CM" sz="1800" b="1" i="0" u="none" strike="noStrike" dirty="0">
                          <a:solidFill>
                            <a:srgbClr val="0070C0"/>
                          </a:solidFill>
                          <a:effectLst/>
                          <a:latin typeface="Times New Roman" pitchFamily="18"/>
                          <a:cs typeface="Times New Roman" pitchFamily="18"/>
                        </a:rPr>
                        <a:t> prévues par le législateur. Le délai peut être exprimé de diverses manières : en heures, en jours, en semaines, en mois, en années, etc. La durée du délai dépend de la manière dont il a été exprimé. De manière générale, le Code CIMA a prévu de nombreux délais ;</a:t>
                      </a:r>
                    </a:p>
                    <a:p>
                      <a:pPr marL="0" lvl="0" indent="0" algn="ctr" fontAlgn="t">
                        <a:lnSpc>
                          <a:spcPct val="100000"/>
                        </a:lnSpc>
                        <a:spcBef>
                          <a:spcPts val="0"/>
                        </a:spcBef>
                        <a:spcAft>
                          <a:spcPts val="800"/>
                        </a:spcAft>
                        <a:buFont typeface="Wingdings" panose="05000000000000000000" pitchFamily="2" charset="2"/>
                        <a:buNone/>
                      </a:pPr>
                      <a:endParaRPr lang="fr-CM" sz="400" b="0" i="0" u="none" strike="noStrike" dirty="0">
                        <a:solidFill>
                          <a:srgbClr val="0070C0"/>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000000"/>
                          </a:solidFill>
                          <a:effectLst/>
                          <a:latin typeface="Times New Roman" pitchFamily="18"/>
                          <a:cs typeface="Times New Roman" pitchFamily="18"/>
                        </a:rPr>
                        <a:t>Tout délai suppose par principe un </a:t>
                      </a:r>
                      <a:r>
                        <a:rPr lang="fr-CM" sz="1800" b="1" i="0" u="none"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point de départ</a:t>
                      </a:r>
                      <a:r>
                        <a:rPr lang="fr-CM" sz="1800" b="1" i="0" u="none" strike="noStrike" dirty="0">
                          <a:solidFill>
                            <a:srgbClr val="000000"/>
                          </a:solidFill>
                          <a:effectLst/>
                          <a:latin typeface="Times New Roman" pitchFamily="18"/>
                          <a:cs typeface="Times New Roman" pitchFamily="18"/>
                        </a:rPr>
                        <a:t> (</a:t>
                      </a:r>
                      <a:r>
                        <a:rPr lang="fr-CM" sz="1800" b="1" i="1" u="none" strike="noStrike" dirty="0">
                          <a:solidFill>
                            <a:schemeClr val="accent5"/>
                          </a:solidFill>
                          <a:effectLst/>
                          <a:latin typeface="Times New Roman" pitchFamily="18"/>
                          <a:cs typeface="Times New Roman" pitchFamily="18"/>
                        </a:rPr>
                        <a:t>c’est le dies a quo</a:t>
                      </a:r>
                      <a:r>
                        <a:rPr lang="fr-CM" sz="1800" b="1" i="0" u="none" strike="noStrike" dirty="0">
                          <a:solidFill>
                            <a:srgbClr val="000000"/>
                          </a:solidFill>
                          <a:effectLst/>
                          <a:latin typeface="Times New Roman" pitchFamily="18"/>
                          <a:cs typeface="Times New Roman" pitchFamily="18"/>
                        </a:rPr>
                        <a:t>) et un </a:t>
                      </a:r>
                      <a:r>
                        <a:rPr lang="fr-CM" sz="1800" b="1" i="0" u="none"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point d’arrivée (</a:t>
                      </a:r>
                      <a:r>
                        <a:rPr lang="fr-CM" sz="1800" b="1" i="1" u="none" strike="noStrike" dirty="0">
                          <a:solidFill>
                            <a:schemeClr val="accent5"/>
                          </a:solidFill>
                          <a:effectLst/>
                          <a:latin typeface="Times New Roman" pitchFamily="18"/>
                          <a:cs typeface="Times New Roman" pitchFamily="18"/>
                        </a:rPr>
                        <a:t>c’est le dies ad quem</a:t>
                      </a:r>
                      <a:r>
                        <a:rPr lang="fr-CM" sz="1800" b="1" i="0" u="none"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a:t>
                      </a:r>
                      <a:r>
                        <a:rPr lang="fr-CM" sz="1800" b="1" i="0" u="none" strike="noStrike" dirty="0">
                          <a:solidFill>
                            <a:srgbClr val="000000"/>
                          </a:solidFill>
                          <a:effectLst/>
                          <a:latin typeface="Times New Roman" pitchFamily="18"/>
                          <a:cs typeface="Times New Roman" pitchFamily="18"/>
                        </a:rPr>
                        <a:t>. A l’intérieur de ces deux intervalles, il y a un laps de temps qui s’écoule et constitue en réalité le délai légal</a:t>
                      </a:r>
                      <a:r>
                        <a:rPr lang="fr-CM" sz="1800" b="0" i="0" u="none" strike="noStrike" dirty="0">
                          <a:solidFill>
                            <a:srgbClr val="000000"/>
                          </a:solidFill>
                          <a:effectLst/>
                          <a:latin typeface="Times New Roman" pitchFamily="18"/>
                          <a:cs typeface="Times New Roman" pitchFamily="18"/>
                        </a:rPr>
                        <a:t> ;</a:t>
                      </a:r>
                    </a:p>
                    <a:p>
                      <a:pPr marL="0" lvl="0" indent="0" algn="ctr" fontAlgn="t">
                        <a:lnSpc>
                          <a:spcPct val="100000"/>
                        </a:lnSpc>
                        <a:spcBef>
                          <a:spcPts val="0"/>
                        </a:spcBef>
                        <a:spcAft>
                          <a:spcPts val="800"/>
                        </a:spcAft>
                        <a:buFont typeface="Wingdings" panose="05000000000000000000" pitchFamily="2" charset="2"/>
                        <a:buNone/>
                      </a:pPr>
                      <a:endParaRPr lang="fr-CM" sz="400" b="0" i="0" u="none" strike="noStrike" dirty="0">
                        <a:solidFill>
                          <a:srgbClr val="000000"/>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rgbClr val="0070C0"/>
                          </a:solidFill>
                          <a:effectLst/>
                          <a:latin typeface="Times New Roman" pitchFamily="18"/>
                          <a:cs typeface="Times New Roman" pitchFamily="18"/>
                        </a:rPr>
                        <a:t>Le législateur CIMA n’a pas précisé la méthode à retenir pour la computation desdits délais. Ce qui ouvre la porte à la fois à une insécurité juridique et à une insécurité judiciaire. Nous allons nous servir du droit commun de la computation des délais comme solution de remplacement.</a:t>
                      </a:r>
                    </a:p>
                    <a:p>
                      <a:pPr marL="0" lvl="0" indent="0" algn="just" fontAlgn="t">
                        <a:lnSpc>
                          <a:spcPct val="150000"/>
                        </a:lnSpc>
                        <a:spcBef>
                          <a:spcPts val="0"/>
                        </a:spcBef>
                        <a:spcAft>
                          <a:spcPts val="800"/>
                        </a:spcAft>
                        <a:buFont typeface="Wingdings" panose="05000000000000000000" pitchFamily="2" charset="2"/>
                        <a:buNone/>
                      </a:pPr>
                      <a:endParaRPr lang="fr-CM" sz="400" b="1" i="0" u="none" strike="noStrike" dirty="0">
                        <a:solidFill>
                          <a:srgbClr val="0070C0"/>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A185862B-6465-4DEC-8C83-80F2DC67B478}"/>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3129969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5FCC765-E494-5D2F-9F87-743A21B1CA62}"/>
              </a:ext>
            </a:extLst>
          </p:cNvPr>
          <p:cNvSpPr txBox="1"/>
          <p:nvPr/>
        </p:nvSpPr>
        <p:spPr>
          <a:xfrm>
            <a:off x="87459" y="812890"/>
            <a:ext cx="454549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b="1" dirty="0">
                <a:latin typeface="Times New Roman" pitchFamily="18"/>
                <a:cs typeface="Times New Roman" pitchFamily="18"/>
              </a:rPr>
              <a:t>2</a:t>
            </a:r>
            <a:r>
              <a:rPr lang="fr-FR" sz="1800" b="1" i="0" u="none" strike="noStrike" kern="1200" cap="none" spc="0" baseline="0" dirty="0">
                <a:uFillTx/>
                <a:latin typeface="Times New Roman" pitchFamily="18"/>
                <a:cs typeface="Times New Roman" pitchFamily="18"/>
              </a:rPr>
              <a:t>/ La notion et l’intérêt du délai en droit (</a:t>
            </a:r>
            <a:r>
              <a:rPr lang="fr-FR" b="1" dirty="0">
                <a:latin typeface="Times New Roman" pitchFamily="18"/>
                <a:cs typeface="Times New Roman" pitchFamily="18"/>
              </a:rPr>
              <a:t>3</a:t>
            </a:r>
            <a:r>
              <a:rPr lang="fr-FR" sz="1800" b="1" i="0" u="none" strike="noStrike" kern="1200" cap="none" spc="0" baseline="0" dirty="0">
                <a:uFillTx/>
                <a:latin typeface="Times New Roman" pitchFamily="18"/>
                <a:cs typeface="Times New Roman" pitchFamily="18"/>
              </a:rPr>
              <a:t>)</a:t>
            </a:r>
          </a:p>
        </p:txBody>
      </p:sp>
      <p:graphicFrame>
        <p:nvGraphicFramePr>
          <p:cNvPr id="4" name="Tableau 3">
            <a:extLst>
              <a:ext uri="{FF2B5EF4-FFF2-40B4-BE49-F238E27FC236}">
                <a16:creationId xmlns:a16="http://schemas.microsoft.com/office/drawing/2014/main" id="{D287ABE6-8AB9-2CF4-BB4A-0EE07CBEE465}"/>
              </a:ext>
            </a:extLst>
          </p:cNvPr>
          <p:cNvGraphicFramePr>
            <a:graphicFrameLocks noGrp="1"/>
          </p:cNvGraphicFramePr>
          <p:nvPr>
            <p:extLst>
              <p:ext uri="{D42A27DB-BD31-4B8C-83A1-F6EECF244321}">
                <p14:modId xmlns:p14="http://schemas.microsoft.com/office/powerpoint/2010/main" val="2997032126"/>
              </p:ext>
            </p:extLst>
          </p:nvPr>
        </p:nvGraphicFramePr>
        <p:xfrm>
          <a:off x="56270" y="1282869"/>
          <a:ext cx="12054417" cy="5235270"/>
        </p:xfrm>
        <a:graphic>
          <a:graphicData uri="http://schemas.openxmlformats.org/drawingml/2006/table">
            <a:tbl>
              <a:tblPr firstRow="1" firstCol="1" bandRow="1">
                <a:effectLst>
                  <a:outerShdw dist="38096" dir="18900000" algn="tl">
                    <a:srgbClr val="000000"/>
                  </a:outerShdw>
                </a:effectLst>
              </a:tblPr>
              <a:tblGrid>
                <a:gridCol w="12054417">
                  <a:extLst>
                    <a:ext uri="{9D8B030D-6E8A-4147-A177-3AD203B41FA5}">
                      <a16:colId xmlns:a16="http://schemas.microsoft.com/office/drawing/2014/main" val="3440033478"/>
                    </a:ext>
                  </a:extLst>
                </a:gridCol>
              </a:tblGrid>
              <a:tr h="5089794">
                <a:tc>
                  <a:txBody>
                    <a:bodyPr/>
                    <a:lstStyle/>
                    <a:p>
                      <a:pPr lvl="0" algn="ctr" fontAlgn="t">
                        <a:lnSpc>
                          <a:spcPct val="100000"/>
                        </a:lnSpc>
                        <a:spcBef>
                          <a:spcPts val="0"/>
                        </a:spcBef>
                        <a:spcAft>
                          <a:spcPts val="800"/>
                        </a:spcAft>
                      </a:pPr>
                      <a:r>
                        <a:rPr lang="fr-CM" sz="1800" b="1" i="0" u="sng" strike="noStrike" dirty="0">
                          <a:solidFill>
                            <a:srgbClr val="000000"/>
                          </a:solidFill>
                          <a:effectLst>
                            <a:outerShdw blurRad="38100" dist="38100" dir="2700000" algn="tl">
                              <a:srgbClr val="000000">
                                <a:alpha val="43137"/>
                              </a:srgbClr>
                            </a:outerShdw>
                          </a:effectLst>
                          <a:latin typeface="Times New Roman" pitchFamily="18"/>
                          <a:cs typeface="Times New Roman" pitchFamily="18"/>
                        </a:rPr>
                        <a:t>L’importance du délai en droit</a:t>
                      </a:r>
                    </a:p>
                    <a:p>
                      <a:pPr lvl="0" algn="ctr" fontAlgn="t">
                        <a:lnSpc>
                          <a:spcPct val="100000"/>
                        </a:lnSpc>
                        <a:spcBef>
                          <a:spcPts val="0"/>
                        </a:spcBef>
                        <a:spcAft>
                          <a:spcPts val="800"/>
                        </a:spcAft>
                      </a:pPr>
                      <a:endParaRPr lang="fr-CM" sz="400" b="1" i="0" u="none" strike="noStrike" dirty="0">
                        <a:solidFill>
                          <a:srgbClr val="000000"/>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 délai a plusieurs rôles en droit. Il permet en général de gérer une situation juridique en fonction des personnes en présence.  Il sous-entend souvent un comportement et d’y attacher des conséquences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tx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accent1"/>
                          </a:solidFill>
                          <a:effectLst/>
                          <a:latin typeface="Times New Roman" pitchFamily="18"/>
                          <a:cs typeface="Times New Roman" pitchFamily="18"/>
                        </a:rPr>
                        <a:t>Les délais de procédure permettent par exemple de faire respecter les étapes voulues par le législateur. Il y a alors des phases à respecter dans un laps de temps. Et au-delà de ce laps de temps, des sanctions peuvent s’appliquer (</a:t>
                      </a:r>
                      <a:r>
                        <a:rPr lang="fr-CM" sz="1800" b="1" i="1" u="none" strike="noStrike" dirty="0">
                          <a:solidFill>
                            <a:schemeClr val="tx1"/>
                          </a:solidFill>
                          <a:effectLst/>
                          <a:latin typeface="Times New Roman" pitchFamily="18"/>
                          <a:cs typeface="Times New Roman" pitchFamily="18"/>
                        </a:rPr>
                        <a:t>déchéance, forclusion, prescription, etc.</a:t>
                      </a:r>
                      <a:r>
                        <a:rPr lang="fr-CM" sz="1800" b="1" i="0" u="none" strike="noStrike" dirty="0">
                          <a:solidFill>
                            <a:schemeClr val="accent1"/>
                          </a:solidFill>
                          <a:effectLst/>
                          <a:latin typeface="Times New Roman" pitchFamily="18"/>
                          <a:cs typeface="Times New Roman" pitchFamily="18"/>
                        </a:rPr>
                        <a:t>) ;</a:t>
                      </a:r>
                    </a:p>
                    <a:p>
                      <a:pPr marL="0" lvl="0" indent="0" algn="ctr" fontAlgn="t">
                        <a:lnSpc>
                          <a:spcPct val="150000"/>
                        </a:lnSpc>
                        <a:spcBef>
                          <a:spcPts val="0"/>
                        </a:spcBef>
                        <a:spcAft>
                          <a:spcPts val="800"/>
                        </a:spcAft>
                        <a:buFont typeface="Wingdings" panose="05000000000000000000" pitchFamily="2" charset="2"/>
                        <a:buNone/>
                      </a:pPr>
                      <a:endParaRPr lang="fr-CM" sz="900" b="1" i="0" u="none" strike="noStrike" dirty="0">
                        <a:solidFill>
                          <a:schemeClr val="accent1"/>
                        </a:solidFill>
                        <a:effectLst/>
                        <a:latin typeface="Times New Roman" pitchFamily="18"/>
                        <a:cs typeface="Times New Roman" pitchFamily="18"/>
                      </a:endParaRPr>
                    </a:p>
                    <a:p>
                      <a:pPr marL="285750" lvl="0" indent="-285750" algn="just" fontAlgn="t">
                        <a:lnSpc>
                          <a:spcPct val="150000"/>
                        </a:lnSpc>
                        <a:spcBef>
                          <a:spcPts val="0"/>
                        </a:spcBef>
                        <a:spcAft>
                          <a:spcPts val="800"/>
                        </a:spcAft>
                        <a:buFont typeface="Wingdings" panose="05000000000000000000" pitchFamily="2" charset="2"/>
                        <a:buChar char="§"/>
                      </a:pPr>
                      <a:r>
                        <a:rPr lang="fr-CM" sz="1800" b="1" i="0" u="none" strike="noStrike" dirty="0">
                          <a:solidFill>
                            <a:schemeClr val="tx1"/>
                          </a:solidFill>
                          <a:effectLst/>
                          <a:latin typeface="Times New Roman" pitchFamily="18"/>
                          <a:cs typeface="Times New Roman" pitchFamily="18"/>
                        </a:rPr>
                        <a:t>Les délais prévus par le législateur CIMA coïncident avec l’une de ses finalités : la protection de la situation juridique des assurés, des victimes de dommages et des bénéficiaires de contrat. Il y a lieu de relever que certains délais ont pour but de relativiser d’autres. C’est le cas des délais contenus dans les articles 246 et suivants du Code CIMA par rapport à celui de l’article 231 du même Code.</a:t>
                      </a:r>
                    </a:p>
                    <a:p>
                      <a:pPr lvl="0" algn="ctr" fontAlgn="t">
                        <a:lnSpc>
                          <a:spcPct val="100000"/>
                        </a:lnSpc>
                        <a:spcBef>
                          <a:spcPts val="0"/>
                        </a:spcBef>
                        <a:spcAft>
                          <a:spcPts val="800"/>
                        </a:spcAft>
                      </a:pPr>
                      <a:endParaRPr lang="fr-CM" sz="400" b="1" i="0" u="none" strike="noStrike" dirty="0">
                        <a:solidFill>
                          <a:srgbClr val="000000"/>
                        </a:solidFill>
                        <a:effectLst/>
                        <a:latin typeface="Times New Roman" pitchFamily="18"/>
                        <a:cs typeface="Times New Roman" pitchFamily="18"/>
                      </a:endParaRPr>
                    </a:p>
                  </a:txBody>
                  <a:tcPr marL="93835" marR="93835" marT="13030" marB="0">
                    <a:lnL w="12701" cap="flat" cmpd="sng" algn="ctr">
                      <a:solidFill>
                        <a:srgbClr val="000000"/>
                      </a:solidFill>
                      <a:prstDash val="solid"/>
                      <a:round/>
                      <a:headEnd type="none" w="med" len="med"/>
                      <a:tailEnd type="none" w="med" len="med"/>
                    </a:lnL>
                    <a:lnR w="12701" cap="flat" cmpd="sng" algn="ctr">
                      <a:solidFill>
                        <a:srgbClr val="000000"/>
                      </a:solidFill>
                      <a:prstDash val="solid"/>
                      <a:round/>
                      <a:headEnd type="none" w="med" len="med"/>
                      <a:tailEnd type="none" w="med" len="med"/>
                    </a:lnR>
                    <a:lnT w="12701" cap="flat" cmpd="sng" algn="ctr">
                      <a:solidFill>
                        <a:srgbClr val="000000"/>
                      </a:solidFill>
                      <a:prstDash val="solid"/>
                      <a:round/>
                      <a:headEnd type="none" w="med" len="med"/>
                      <a:tailEnd type="none" w="med" len="med"/>
                    </a:lnT>
                    <a:lnB w="12701" cap="flat" cmpd="sng" algn="ctr">
                      <a:solidFill>
                        <a:srgbClr val="000000"/>
                      </a:solidFill>
                      <a:prstDash val="solid"/>
                      <a:round/>
                      <a:headEnd type="none" w="med" len="med"/>
                      <a:tailEnd type="none" w="med" len="med"/>
                    </a:lnB>
                    <a:solidFill>
                      <a:srgbClr val="E7E6E6"/>
                    </a:solidFill>
                  </a:tcPr>
                </a:tc>
                <a:extLst>
                  <a:ext uri="{0D108BD9-81ED-4DB2-BD59-A6C34878D82A}">
                    <a16:rowId xmlns:a16="http://schemas.microsoft.com/office/drawing/2014/main" val="384142212"/>
                  </a:ext>
                </a:extLst>
              </a:tr>
            </a:tbl>
          </a:graphicData>
        </a:graphic>
      </p:graphicFrame>
      <p:sp>
        <p:nvSpPr>
          <p:cNvPr id="5" name="ZoneTexte 4">
            <a:extLst>
              <a:ext uri="{FF2B5EF4-FFF2-40B4-BE49-F238E27FC236}">
                <a16:creationId xmlns:a16="http://schemas.microsoft.com/office/drawing/2014/main" id="{20E2E0E1-9078-4237-A1E7-0118EF755627}"/>
              </a:ext>
            </a:extLst>
          </p:cNvPr>
          <p:cNvSpPr txBox="1"/>
          <p:nvPr/>
        </p:nvSpPr>
        <p:spPr>
          <a:xfrm>
            <a:off x="5458265" y="8684"/>
            <a:ext cx="6724362" cy="2308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900" b="1" i="0" u="none" strike="noStrike" kern="1200" cap="none" spc="0" baseline="0" dirty="0">
                <a:solidFill>
                  <a:schemeClr val="accent5">
                    <a:lumMod val="50000"/>
                  </a:schemeClr>
                </a:solidFill>
                <a:uFillTx/>
                <a:latin typeface="Times New Roman" pitchFamily="18"/>
                <a:cs typeface="Times New Roman" pitchFamily="18"/>
              </a:rPr>
              <a:t>L’ALLONGEMENT DES DELAIS DE PRESENTATION DE L’OFFRE D’INDEMNITE  DANS LE LIVRE 2 DU CODE CIMA</a:t>
            </a:r>
          </a:p>
        </p:txBody>
      </p:sp>
    </p:spTree>
    <p:extLst>
      <p:ext uri="{BB962C8B-B14F-4D97-AF65-F5344CB8AC3E}">
        <p14:creationId xmlns:p14="http://schemas.microsoft.com/office/powerpoint/2010/main" val="241540405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7685</TotalTime>
  <Words>5212</Words>
  <Application>Microsoft Office PowerPoint</Application>
  <PresentationFormat>Grand écran</PresentationFormat>
  <Paragraphs>283</Paragraphs>
  <Slides>36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36</vt:i4>
      </vt:variant>
    </vt:vector>
  </HeadingPairs>
  <TitlesOfParts>
    <vt:vector size="42" baseType="lpstr">
      <vt:lpstr>Arial</vt:lpstr>
      <vt:lpstr>Calibri</vt:lpstr>
      <vt:lpstr>Calibri Light</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L’ALLONGEMENT DES DELAIS DE PRESENTATION  DE L’OFFRE D’INDEMNITE DANS LE LIVRE 2 DU CODE CIMA</dc:title>
  <dc:creator>Pierre ombolo Menoga  (CMSG)</dc:creator>
  <cp:lastModifiedBy>hp</cp:lastModifiedBy>
  <cp:revision>7</cp:revision>
  <cp:lastPrinted>2024-03-01T12:17:37Z</cp:lastPrinted>
  <dcterms:created xsi:type="dcterms:W3CDTF">2024-02-29T18:06:43Z</dcterms:created>
  <dcterms:modified xsi:type="dcterms:W3CDTF">2025-08-15T02:16:29Z</dcterms:modified>
</cp:coreProperties>
</file>