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40" r:id="rId2"/>
    <p:sldId id="342" r:id="rId3"/>
    <p:sldId id="341" r:id="rId4"/>
    <p:sldId id="303" r:id="rId5"/>
    <p:sldId id="301" r:id="rId6"/>
    <p:sldId id="259" r:id="rId7"/>
    <p:sldId id="290" r:id="rId8"/>
    <p:sldId id="291" r:id="rId9"/>
    <p:sldId id="302" r:id="rId10"/>
    <p:sldId id="292" r:id="rId11"/>
    <p:sldId id="331" r:id="rId12"/>
    <p:sldId id="293" r:id="rId13"/>
    <p:sldId id="294" r:id="rId14"/>
    <p:sldId id="295" r:id="rId15"/>
    <p:sldId id="296" r:id="rId16"/>
    <p:sldId id="297" r:id="rId17"/>
    <p:sldId id="300" r:id="rId18"/>
    <p:sldId id="298" r:id="rId19"/>
    <p:sldId id="299" r:id="rId20"/>
    <p:sldId id="262" r:id="rId21"/>
    <p:sldId id="263" r:id="rId22"/>
    <p:sldId id="264" r:id="rId23"/>
    <p:sldId id="265" r:id="rId24"/>
    <p:sldId id="266" r:id="rId25"/>
    <p:sldId id="267" r:id="rId26"/>
    <p:sldId id="269" r:id="rId27"/>
    <p:sldId id="336" r:id="rId28"/>
    <p:sldId id="270" r:id="rId29"/>
    <p:sldId id="271" r:id="rId30"/>
    <p:sldId id="272" r:id="rId31"/>
    <p:sldId id="335" r:id="rId32"/>
    <p:sldId id="337" r:id="rId33"/>
    <p:sldId id="273" r:id="rId34"/>
    <p:sldId id="276" r:id="rId35"/>
    <p:sldId id="274" r:id="rId36"/>
    <p:sldId id="334" r:id="rId37"/>
    <p:sldId id="277" r:id="rId38"/>
    <p:sldId id="275" r:id="rId39"/>
    <p:sldId id="278" r:id="rId40"/>
    <p:sldId id="333" r:id="rId41"/>
    <p:sldId id="279" r:id="rId42"/>
    <p:sldId id="280" r:id="rId43"/>
    <p:sldId id="338" r:id="rId44"/>
    <p:sldId id="281" r:id="rId45"/>
    <p:sldId id="282" r:id="rId46"/>
    <p:sldId id="283" r:id="rId47"/>
    <p:sldId id="339" r:id="rId48"/>
    <p:sldId id="284" r:id="rId49"/>
    <p:sldId id="285" r:id="rId50"/>
    <p:sldId id="286" r:id="rId51"/>
    <p:sldId id="287" r:id="rId52"/>
    <p:sldId id="288" r:id="rId53"/>
    <p:sldId id="332" r:id="rId54"/>
    <p:sldId id="330" r:id="rId55"/>
  </p:sldIdLst>
  <p:sldSz cx="12192000" cy="6858000"/>
  <p:notesSz cx="6735763" cy="98663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6F005F-8C79-4D0A-A63D-353FE1E7B3E8}" v="522" dt="2024-03-26T09:50:19.707"/>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F33B5C-C806-6D80-0773-1F8C5AF6E79B}"/>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BE17EDE2-6B99-71F1-159D-CB79C7EEFD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46F47199-DE9D-385F-1A45-76CC37F79D1C}"/>
              </a:ext>
            </a:extLst>
          </p:cNvPr>
          <p:cNvSpPr>
            <a:spLocks noGrp="1"/>
          </p:cNvSpPr>
          <p:nvPr>
            <p:ph type="dt" sz="half" idx="10"/>
          </p:nvPr>
        </p:nvSpPr>
        <p:spPr/>
        <p:txBody>
          <a:bodyPr/>
          <a:lstStyle/>
          <a:p>
            <a:fld id="{89EF75AC-D953-4DDA-8608-2BF5C73B0D3E}" type="datetimeFigureOut">
              <a:rPr lang="fr-FR" smtClean="0"/>
              <a:t>15/08/2025</a:t>
            </a:fld>
            <a:endParaRPr lang="fr-FR"/>
          </a:p>
        </p:txBody>
      </p:sp>
      <p:sp>
        <p:nvSpPr>
          <p:cNvPr id="5" name="Espace réservé du pied de page 4">
            <a:extLst>
              <a:ext uri="{FF2B5EF4-FFF2-40B4-BE49-F238E27FC236}">
                <a16:creationId xmlns:a16="http://schemas.microsoft.com/office/drawing/2014/main" id="{B7016BA7-AF3B-384D-82AE-2CF216965BF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DC376A4-6B6A-C931-7FCD-EA45F76227EA}"/>
              </a:ext>
            </a:extLst>
          </p:cNvPr>
          <p:cNvSpPr>
            <a:spLocks noGrp="1"/>
          </p:cNvSpPr>
          <p:nvPr>
            <p:ph type="sldNum" sz="quarter" idx="12"/>
          </p:nvPr>
        </p:nvSpPr>
        <p:spPr/>
        <p:txBody>
          <a:bodyPr/>
          <a:lstStyle/>
          <a:p>
            <a:fld id="{32AC2563-2548-4FEE-B530-3136F90F1922}" type="slidenum">
              <a:rPr lang="fr-FR" smtClean="0"/>
              <a:t>‹N°›</a:t>
            </a:fld>
            <a:endParaRPr lang="fr-FR"/>
          </a:p>
        </p:txBody>
      </p:sp>
    </p:spTree>
    <p:extLst>
      <p:ext uri="{BB962C8B-B14F-4D97-AF65-F5344CB8AC3E}">
        <p14:creationId xmlns:p14="http://schemas.microsoft.com/office/powerpoint/2010/main" val="2992217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389BE1-5228-AEB6-BD67-293ED7906F33}"/>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12146244-32EC-DD5D-0A98-C76B7799A0E9}"/>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0267144-07E0-18C5-5C65-647388DB83AA}"/>
              </a:ext>
            </a:extLst>
          </p:cNvPr>
          <p:cNvSpPr>
            <a:spLocks noGrp="1"/>
          </p:cNvSpPr>
          <p:nvPr>
            <p:ph type="dt" sz="half" idx="10"/>
          </p:nvPr>
        </p:nvSpPr>
        <p:spPr/>
        <p:txBody>
          <a:bodyPr/>
          <a:lstStyle/>
          <a:p>
            <a:fld id="{89EF75AC-D953-4DDA-8608-2BF5C73B0D3E}" type="datetimeFigureOut">
              <a:rPr lang="fr-FR" smtClean="0"/>
              <a:t>15/08/2025</a:t>
            </a:fld>
            <a:endParaRPr lang="fr-FR"/>
          </a:p>
        </p:txBody>
      </p:sp>
      <p:sp>
        <p:nvSpPr>
          <p:cNvPr id="5" name="Espace réservé du pied de page 4">
            <a:extLst>
              <a:ext uri="{FF2B5EF4-FFF2-40B4-BE49-F238E27FC236}">
                <a16:creationId xmlns:a16="http://schemas.microsoft.com/office/drawing/2014/main" id="{39A1133B-1FF8-EF6C-6B43-0A1A43D3233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3BEDA50-2242-DE59-7206-BB1C5363CD82}"/>
              </a:ext>
            </a:extLst>
          </p:cNvPr>
          <p:cNvSpPr>
            <a:spLocks noGrp="1"/>
          </p:cNvSpPr>
          <p:nvPr>
            <p:ph type="sldNum" sz="quarter" idx="12"/>
          </p:nvPr>
        </p:nvSpPr>
        <p:spPr/>
        <p:txBody>
          <a:bodyPr/>
          <a:lstStyle/>
          <a:p>
            <a:fld id="{32AC2563-2548-4FEE-B530-3136F90F1922}" type="slidenum">
              <a:rPr lang="fr-FR" smtClean="0"/>
              <a:t>‹N°›</a:t>
            </a:fld>
            <a:endParaRPr lang="fr-FR"/>
          </a:p>
        </p:txBody>
      </p:sp>
    </p:spTree>
    <p:extLst>
      <p:ext uri="{BB962C8B-B14F-4D97-AF65-F5344CB8AC3E}">
        <p14:creationId xmlns:p14="http://schemas.microsoft.com/office/powerpoint/2010/main" val="4102389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A0E7237A-33F5-E858-6984-79532520CB1C}"/>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DD858281-4FA4-E129-A280-8849856C76D0}"/>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2EC9499-85E5-0CBE-4B34-179B3FB579C7}"/>
              </a:ext>
            </a:extLst>
          </p:cNvPr>
          <p:cNvSpPr>
            <a:spLocks noGrp="1"/>
          </p:cNvSpPr>
          <p:nvPr>
            <p:ph type="dt" sz="half" idx="10"/>
          </p:nvPr>
        </p:nvSpPr>
        <p:spPr/>
        <p:txBody>
          <a:bodyPr/>
          <a:lstStyle/>
          <a:p>
            <a:fld id="{89EF75AC-D953-4DDA-8608-2BF5C73B0D3E}" type="datetimeFigureOut">
              <a:rPr lang="fr-FR" smtClean="0"/>
              <a:t>15/08/2025</a:t>
            </a:fld>
            <a:endParaRPr lang="fr-FR"/>
          </a:p>
        </p:txBody>
      </p:sp>
      <p:sp>
        <p:nvSpPr>
          <p:cNvPr id="5" name="Espace réservé du pied de page 4">
            <a:extLst>
              <a:ext uri="{FF2B5EF4-FFF2-40B4-BE49-F238E27FC236}">
                <a16:creationId xmlns:a16="http://schemas.microsoft.com/office/drawing/2014/main" id="{87241646-68C0-D094-502B-690910055F5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6A2CF1F-734B-054C-CB25-D4A2680928A6}"/>
              </a:ext>
            </a:extLst>
          </p:cNvPr>
          <p:cNvSpPr>
            <a:spLocks noGrp="1"/>
          </p:cNvSpPr>
          <p:nvPr>
            <p:ph type="sldNum" sz="quarter" idx="12"/>
          </p:nvPr>
        </p:nvSpPr>
        <p:spPr/>
        <p:txBody>
          <a:bodyPr/>
          <a:lstStyle/>
          <a:p>
            <a:fld id="{32AC2563-2548-4FEE-B530-3136F90F1922}" type="slidenum">
              <a:rPr lang="fr-FR" smtClean="0"/>
              <a:t>‹N°›</a:t>
            </a:fld>
            <a:endParaRPr lang="fr-FR"/>
          </a:p>
        </p:txBody>
      </p:sp>
    </p:spTree>
    <p:extLst>
      <p:ext uri="{BB962C8B-B14F-4D97-AF65-F5344CB8AC3E}">
        <p14:creationId xmlns:p14="http://schemas.microsoft.com/office/powerpoint/2010/main" val="1368855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0312A5-2A64-49DD-C0CF-2A941732C69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A95BBCA-B6E2-2C22-BFD7-BCEAABC74811}"/>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87A8B64-77C0-3737-8420-DC80021B548C}"/>
              </a:ext>
            </a:extLst>
          </p:cNvPr>
          <p:cNvSpPr>
            <a:spLocks noGrp="1"/>
          </p:cNvSpPr>
          <p:nvPr>
            <p:ph type="dt" sz="half" idx="10"/>
          </p:nvPr>
        </p:nvSpPr>
        <p:spPr/>
        <p:txBody>
          <a:bodyPr/>
          <a:lstStyle/>
          <a:p>
            <a:fld id="{89EF75AC-D953-4DDA-8608-2BF5C73B0D3E}" type="datetimeFigureOut">
              <a:rPr lang="fr-FR" smtClean="0"/>
              <a:t>15/08/2025</a:t>
            </a:fld>
            <a:endParaRPr lang="fr-FR"/>
          </a:p>
        </p:txBody>
      </p:sp>
      <p:sp>
        <p:nvSpPr>
          <p:cNvPr id="5" name="Espace réservé du pied de page 4">
            <a:extLst>
              <a:ext uri="{FF2B5EF4-FFF2-40B4-BE49-F238E27FC236}">
                <a16:creationId xmlns:a16="http://schemas.microsoft.com/office/drawing/2014/main" id="{92B39200-1440-224D-5397-8C90EBBEAB2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B9BA45C-6FCC-7D29-1D51-37BC01CD1A61}"/>
              </a:ext>
            </a:extLst>
          </p:cNvPr>
          <p:cNvSpPr>
            <a:spLocks noGrp="1"/>
          </p:cNvSpPr>
          <p:nvPr>
            <p:ph type="sldNum" sz="quarter" idx="12"/>
          </p:nvPr>
        </p:nvSpPr>
        <p:spPr/>
        <p:txBody>
          <a:bodyPr/>
          <a:lstStyle/>
          <a:p>
            <a:fld id="{32AC2563-2548-4FEE-B530-3136F90F1922}" type="slidenum">
              <a:rPr lang="fr-FR" smtClean="0"/>
              <a:t>‹N°›</a:t>
            </a:fld>
            <a:endParaRPr lang="fr-FR"/>
          </a:p>
        </p:txBody>
      </p:sp>
    </p:spTree>
    <p:extLst>
      <p:ext uri="{BB962C8B-B14F-4D97-AF65-F5344CB8AC3E}">
        <p14:creationId xmlns:p14="http://schemas.microsoft.com/office/powerpoint/2010/main" val="2462892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E3533D-8D81-CCC2-1932-1DE23EAB314A}"/>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E80BB547-3050-CB6C-8735-07624935859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B5531F20-221A-AA93-3854-84C2FE916A3F}"/>
              </a:ext>
            </a:extLst>
          </p:cNvPr>
          <p:cNvSpPr>
            <a:spLocks noGrp="1"/>
          </p:cNvSpPr>
          <p:nvPr>
            <p:ph type="dt" sz="half" idx="10"/>
          </p:nvPr>
        </p:nvSpPr>
        <p:spPr/>
        <p:txBody>
          <a:bodyPr/>
          <a:lstStyle/>
          <a:p>
            <a:fld id="{89EF75AC-D953-4DDA-8608-2BF5C73B0D3E}" type="datetimeFigureOut">
              <a:rPr lang="fr-FR" smtClean="0"/>
              <a:t>15/08/2025</a:t>
            </a:fld>
            <a:endParaRPr lang="fr-FR"/>
          </a:p>
        </p:txBody>
      </p:sp>
      <p:sp>
        <p:nvSpPr>
          <p:cNvPr id="5" name="Espace réservé du pied de page 4">
            <a:extLst>
              <a:ext uri="{FF2B5EF4-FFF2-40B4-BE49-F238E27FC236}">
                <a16:creationId xmlns:a16="http://schemas.microsoft.com/office/drawing/2014/main" id="{67AD992F-F0A3-273A-C9EA-E1A9CD2F725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2E91EF7-09AA-5A4C-B4FE-627427646977}"/>
              </a:ext>
            </a:extLst>
          </p:cNvPr>
          <p:cNvSpPr>
            <a:spLocks noGrp="1"/>
          </p:cNvSpPr>
          <p:nvPr>
            <p:ph type="sldNum" sz="quarter" idx="12"/>
          </p:nvPr>
        </p:nvSpPr>
        <p:spPr/>
        <p:txBody>
          <a:bodyPr/>
          <a:lstStyle/>
          <a:p>
            <a:fld id="{32AC2563-2548-4FEE-B530-3136F90F1922}" type="slidenum">
              <a:rPr lang="fr-FR" smtClean="0"/>
              <a:t>‹N°›</a:t>
            </a:fld>
            <a:endParaRPr lang="fr-FR"/>
          </a:p>
        </p:txBody>
      </p:sp>
    </p:spTree>
    <p:extLst>
      <p:ext uri="{BB962C8B-B14F-4D97-AF65-F5344CB8AC3E}">
        <p14:creationId xmlns:p14="http://schemas.microsoft.com/office/powerpoint/2010/main" val="138932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BFD435-BD9C-3837-37C4-EC89292959E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CDEE5EF-B9D7-9CC5-3D61-AE762AE039A8}"/>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B53CE4B-5C0B-9F15-82B3-4762EC7E7D5B}"/>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F3F0114-95E5-A766-E3C8-7BB2D5736FE0}"/>
              </a:ext>
            </a:extLst>
          </p:cNvPr>
          <p:cNvSpPr>
            <a:spLocks noGrp="1"/>
          </p:cNvSpPr>
          <p:nvPr>
            <p:ph type="dt" sz="half" idx="10"/>
          </p:nvPr>
        </p:nvSpPr>
        <p:spPr/>
        <p:txBody>
          <a:bodyPr/>
          <a:lstStyle/>
          <a:p>
            <a:fld id="{89EF75AC-D953-4DDA-8608-2BF5C73B0D3E}" type="datetimeFigureOut">
              <a:rPr lang="fr-FR" smtClean="0"/>
              <a:t>15/08/2025</a:t>
            </a:fld>
            <a:endParaRPr lang="fr-FR"/>
          </a:p>
        </p:txBody>
      </p:sp>
      <p:sp>
        <p:nvSpPr>
          <p:cNvPr id="6" name="Espace réservé du pied de page 5">
            <a:extLst>
              <a:ext uri="{FF2B5EF4-FFF2-40B4-BE49-F238E27FC236}">
                <a16:creationId xmlns:a16="http://schemas.microsoft.com/office/drawing/2014/main" id="{D87D5261-8CB2-01D2-B2B2-240DDA385DE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976A595-D2E9-9618-31FB-B8285F7D72F0}"/>
              </a:ext>
            </a:extLst>
          </p:cNvPr>
          <p:cNvSpPr>
            <a:spLocks noGrp="1"/>
          </p:cNvSpPr>
          <p:nvPr>
            <p:ph type="sldNum" sz="quarter" idx="12"/>
          </p:nvPr>
        </p:nvSpPr>
        <p:spPr/>
        <p:txBody>
          <a:bodyPr/>
          <a:lstStyle/>
          <a:p>
            <a:fld id="{32AC2563-2548-4FEE-B530-3136F90F1922}" type="slidenum">
              <a:rPr lang="fr-FR" smtClean="0"/>
              <a:t>‹N°›</a:t>
            </a:fld>
            <a:endParaRPr lang="fr-FR"/>
          </a:p>
        </p:txBody>
      </p:sp>
    </p:spTree>
    <p:extLst>
      <p:ext uri="{BB962C8B-B14F-4D97-AF65-F5344CB8AC3E}">
        <p14:creationId xmlns:p14="http://schemas.microsoft.com/office/powerpoint/2010/main" val="2084650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87C3FD-C370-6F3F-13E0-A58DB1246F3C}"/>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8BEAE8DE-1899-9610-EC5E-6B7BF1A277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920ACDD-B46F-6FCF-3DAE-02A8BAFFA345}"/>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030ED734-550A-B8E2-D36B-B5BD0CEDAD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A7AF545-F9B6-0DDD-8003-EAA16966603A}"/>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72DE11DA-9704-F3CC-0948-6114A2E68D8B}"/>
              </a:ext>
            </a:extLst>
          </p:cNvPr>
          <p:cNvSpPr>
            <a:spLocks noGrp="1"/>
          </p:cNvSpPr>
          <p:nvPr>
            <p:ph type="dt" sz="half" idx="10"/>
          </p:nvPr>
        </p:nvSpPr>
        <p:spPr/>
        <p:txBody>
          <a:bodyPr/>
          <a:lstStyle/>
          <a:p>
            <a:fld id="{89EF75AC-D953-4DDA-8608-2BF5C73B0D3E}" type="datetimeFigureOut">
              <a:rPr lang="fr-FR" smtClean="0"/>
              <a:t>15/08/2025</a:t>
            </a:fld>
            <a:endParaRPr lang="fr-FR"/>
          </a:p>
        </p:txBody>
      </p:sp>
      <p:sp>
        <p:nvSpPr>
          <p:cNvPr id="8" name="Espace réservé du pied de page 7">
            <a:extLst>
              <a:ext uri="{FF2B5EF4-FFF2-40B4-BE49-F238E27FC236}">
                <a16:creationId xmlns:a16="http://schemas.microsoft.com/office/drawing/2014/main" id="{E8FBC2F4-CB7A-D9C3-F95C-933056EB78C6}"/>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A6C7A1A-3FDA-F480-C2E7-6EB9DF94391C}"/>
              </a:ext>
            </a:extLst>
          </p:cNvPr>
          <p:cNvSpPr>
            <a:spLocks noGrp="1"/>
          </p:cNvSpPr>
          <p:nvPr>
            <p:ph type="sldNum" sz="quarter" idx="12"/>
          </p:nvPr>
        </p:nvSpPr>
        <p:spPr/>
        <p:txBody>
          <a:bodyPr/>
          <a:lstStyle/>
          <a:p>
            <a:fld id="{32AC2563-2548-4FEE-B530-3136F90F1922}" type="slidenum">
              <a:rPr lang="fr-FR" smtClean="0"/>
              <a:t>‹N°›</a:t>
            </a:fld>
            <a:endParaRPr lang="fr-FR"/>
          </a:p>
        </p:txBody>
      </p:sp>
    </p:spTree>
    <p:extLst>
      <p:ext uri="{BB962C8B-B14F-4D97-AF65-F5344CB8AC3E}">
        <p14:creationId xmlns:p14="http://schemas.microsoft.com/office/powerpoint/2010/main" val="2634220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4D8A82-4D1B-E2B7-4CB9-568FD0FED69B}"/>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ECEC949F-C4AB-F583-FBE7-8968395DCEAF}"/>
              </a:ext>
            </a:extLst>
          </p:cNvPr>
          <p:cNvSpPr>
            <a:spLocks noGrp="1"/>
          </p:cNvSpPr>
          <p:nvPr>
            <p:ph type="dt" sz="half" idx="10"/>
          </p:nvPr>
        </p:nvSpPr>
        <p:spPr/>
        <p:txBody>
          <a:bodyPr/>
          <a:lstStyle/>
          <a:p>
            <a:fld id="{89EF75AC-D953-4DDA-8608-2BF5C73B0D3E}" type="datetimeFigureOut">
              <a:rPr lang="fr-FR" smtClean="0"/>
              <a:t>15/08/2025</a:t>
            </a:fld>
            <a:endParaRPr lang="fr-FR"/>
          </a:p>
        </p:txBody>
      </p:sp>
      <p:sp>
        <p:nvSpPr>
          <p:cNvPr id="4" name="Espace réservé du pied de page 3">
            <a:extLst>
              <a:ext uri="{FF2B5EF4-FFF2-40B4-BE49-F238E27FC236}">
                <a16:creationId xmlns:a16="http://schemas.microsoft.com/office/drawing/2014/main" id="{54A29FEB-475F-081E-CA9E-5B1B7CC1224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1138FAC-617A-5CAB-B934-E6CC8C0F26A7}"/>
              </a:ext>
            </a:extLst>
          </p:cNvPr>
          <p:cNvSpPr>
            <a:spLocks noGrp="1"/>
          </p:cNvSpPr>
          <p:nvPr>
            <p:ph type="sldNum" sz="quarter" idx="12"/>
          </p:nvPr>
        </p:nvSpPr>
        <p:spPr/>
        <p:txBody>
          <a:bodyPr/>
          <a:lstStyle/>
          <a:p>
            <a:fld id="{32AC2563-2548-4FEE-B530-3136F90F1922}" type="slidenum">
              <a:rPr lang="fr-FR" smtClean="0"/>
              <a:t>‹N°›</a:t>
            </a:fld>
            <a:endParaRPr lang="fr-FR"/>
          </a:p>
        </p:txBody>
      </p:sp>
    </p:spTree>
    <p:extLst>
      <p:ext uri="{BB962C8B-B14F-4D97-AF65-F5344CB8AC3E}">
        <p14:creationId xmlns:p14="http://schemas.microsoft.com/office/powerpoint/2010/main" val="1882119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0E5C2C6-8C06-A489-DF6B-C2E9C74BCC39}"/>
              </a:ext>
            </a:extLst>
          </p:cNvPr>
          <p:cNvSpPr>
            <a:spLocks noGrp="1"/>
          </p:cNvSpPr>
          <p:nvPr>
            <p:ph type="dt" sz="half" idx="10"/>
          </p:nvPr>
        </p:nvSpPr>
        <p:spPr/>
        <p:txBody>
          <a:bodyPr/>
          <a:lstStyle/>
          <a:p>
            <a:fld id="{89EF75AC-D953-4DDA-8608-2BF5C73B0D3E}" type="datetimeFigureOut">
              <a:rPr lang="fr-FR" smtClean="0"/>
              <a:t>15/08/2025</a:t>
            </a:fld>
            <a:endParaRPr lang="fr-FR"/>
          </a:p>
        </p:txBody>
      </p:sp>
      <p:sp>
        <p:nvSpPr>
          <p:cNvPr id="3" name="Espace réservé du pied de page 2">
            <a:extLst>
              <a:ext uri="{FF2B5EF4-FFF2-40B4-BE49-F238E27FC236}">
                <a16:creationId xmlns:a16="http://schemas.microsoft.com/office/drawing/2014/main" id="{D4656090-2EAB-06A9-0F20-544E0249449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5A0F4A74-A164-7290-00FD-D37D02947847}"/>
              </a:ext>
            </a:extLst>
          </p:cNvPr>
          <p:cNvSpPr>
            <a:spLocks noGrp="1"/>
          </p:cNvSpPr>
          <p:nvPr>
            <p:ph type="sldNum" sz="quarter" idx="12"/>
          </p:nvPr>
        </p:nvSpPr>
        <p:spPr/>
        <p:txBody>
          <a:bodyPr/>
          <a:lstStyle/>
          <a:p>
            <a:fld id="{32AC2563-2548-4FEE-B530-3136F90F1922}" type="slidenum">
              <a:rPr lang="fr-FR" smtClean="0"/>
              <a:t>‹N°›</a:t>
            </a:fld>
            <a:endParaRPr lang="fr-FR"/>
          </a:p>
        </p:txBody>
      </p:sp>
    </p:spTree>
    <p:extLst>
      <p:ext uri="{BB962C8B-B14F-4D97-AF65-F5344CB8AC3E}">
        <p14:creationId xmlns:p14="http://schemas.microsoft.com/office/powerpoint/2010/main" val="2236401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957F0B-9FEB-23BC-28A2-DCAE7ADB01C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9F757839-7C0E-51B1-7A7B-2169F1FF8A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28AD32E-C7F3-0324-CA2E-6739E53A51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1DEE03B-C79F-A5C3-F611-823AC9BCBADF}"/>
              </a:ext>
            </a:extLst>
          </p:cNvPr>
          <p:cNvSpPr>
            <a:spLocks noGrp="1"/>
          </p:cNvSpPr>
          <p:nvPr>
            <p:ph type="dt" sz="half" idx="10"/>
          </p:nvPr>
        </p:nvSpPr>
        <p:spPr/>
        <p:txBody>
          <a:bodyPr/>
          <a:lstStyle/>
          <a:p>
            <a:fld id="{89EF75AC-D953-4DDA-8608-2BF5C73B0D3E}" type="datetimeFigureOut">
              <a:rPr lang="fr-FR" smtClean="0"/>
              <a:t>15/08/2025</a:t>
            </a:fld>
            <a:endParaRPr lang="fr-FR"/>
          </a:p>
        </p:txBody>
      </p:sp>
      <p:sp>
        <p:nvSpPr>
          <p:cNvPr id="6" name="Espace réservé du pied de page 5">
            <a:extLst>
              <a:ext uri="{FF2B5EF4-FFF2-40B4-BE49-F238E27FC236}">
                <a16:creationId xmlns:a16="http://schemas.microsoft.com/office/drawing/2014/main" id="{5E9899F8-C18F-FF2D-8930-9C1B80093FD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B3BE6F7-EDF2-3059-B46E-92184D02AE68}"/>
              </a:ext>
            </a:extLst>
          </p:cNvPr>
          <p:cNvSpPr>
            <a:spLocks noGrp="1"/>
          </p:cNvSpPr>
          <p:nvPr>
            <p:ph type="sldNum" sz="quarter" idx="12"/>
          </p:nvPr>
        </p:nvSpPr>
        <p:spPr/>
        <p:txBody>
          <a:bodyPr/>
          <a:lstStyle/>
          <a:p>
            <a:fld id="{32AC2563-2548-4FEE-B530-3136F90F1922}" type="slidenum">
              <a:rPr lang="fr-FR" smtClean="0"/>
              <a:t>‹N°›</a:t>
            </a:fld>
            <a:endParaRPr lang="fr-FR"/>
          </a:p>
        </p:txBody>
      </p:sp>
    </p:spTree>
    <p:extLst>
      <p:ext uri="{BB962C8B-B14F-4D97-AF65-F5344CB8AC3E}">
        <p14:creationId xmlns:p14="http://schemas.microsoft.com/office/powerpoint/2010/main" val="3134308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CD29BA-C9CF-8852-532C-8EB2F789A40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400791DF-3006-A18E-11C6-557184F40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58C93C0-101D-F77B-2FEA-8D78FF8573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F4BED7F-A3A2-EAB5-3B84-94D3C21AC8C8}"/>
              </a:ext>
            </a:extLst>
          </p:cNvPr>
          <p:cNvSpPr>
            <a:spLocks noGrp="1"/>
          </p:cNvSpPr>
          <p:nvPr>
            <p:ph type="dt" sz="half" idx="10"/>
          </p:nvPr>
        </p:nvSpPr>
        <p:spPr/>
        <p:txBody>
          <a:bodyPr/>
          <a:lstStyle/>
          <a:p>
            <a:fld id="{89EF75AC-D953-4DDA-8608-2BF5C73B0D3E}" type="datetimeFigureOut">
              <a:rPr lang="fr-FR" smtClean="0"/>
              <a:t>15/08/2025</a:t>
            </a:fld>
            <a:endParaRPr lang="fr-FR"/>
          </a:p>
        </p:txBody>
      </p:sp>
      <p:sp>
        <p:nvSpPr>
          <p:cNvPr id="6" name="Espace réservé du pied de page 5">
            <a:extLst>
              <a:ext uri="{FF2B5EF4-FFF2-40B4-BE49-F238E27FC236}">
                <a16:creationId xmlns:a16="http://schemas.microsoft.com/office/drawing/2014/main" id="{3372057C-8940-E7B1-62E1-67AB7A00F6D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092637C-120F-FF5D-6E3B-F0FFFC5A1205}"/>
              </a:ext>
            </a:extLst>
          </p:cNvPr>
          <p:cNvSpPr>
            <a:spLocks noGrp="1"/>
          </p:cNvSpPr>
          <p:nvPr>
            <p:ph type="sldNum" sz="quarter" idx="12"/>
          </p:nvPr>
        </p:nvSpPr>
        <p:spPr/>
        <p:txBody>
          <a:bodyPr/>
          <a:lstStyle/>
          <a:p>
            <a:fld id="{32AC2563-2548-4FEE-B530-3136F90F1922}" type="slidenum">
              <a:rPr lang="fr-FR" smtClean="0"/>
              <a:t>‹N°›</a:t>
            </a:fld>
            <a:endParaRPr lang="fr-FR"/>
          </a:p>
        </p:txBody>
      </p:sp>
    </p:spTree>
    <p:extLst>
      <p:ext uri="{BB962C8B-B14F-4D97-AF65-F5344CB8AC3E}">
        <p14:creationId xmlns:p14="http://schemas.microsoft.com/office/powerpoint/2010/main" val="1115263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CD7DE77-72C2-FB4C-CC18-6ED9B5F45D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1111070-7DE3-BADD-F224-DBC34AF7C8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54AB637-349C-EDD2-FE64-A20D4EAD16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EF75AC-D953-4DDA-8608-2BF5C73B0D3E}" type="datetimeFigureOut">
              <a:rPr lang="fr-FR" smtClean="0"/>
              <a:t>15/08/2025</a:t>
            </a:fld>
            <a:endParaRPr lang="fr-FR"/>
          </a:p>
        </p:txBody>
      </p:sp>
      <p:sp>
        <p:nvSpPr>
          <p:cNvPr id="5" name="Espace réservé du pied de page 4">
            <a:extLst>
              <a:ext uri="{FF2B5EF4-FFF2-40B4-BE49-F238E27FC236}">
                <a16:creationId xmlns:a16="http://schemas.microsoft.com/office/drawing/2014/main" id="{D13FB10D-0A37-9AB0-C627-5EC7C8CB76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06F89D3F-4DEA-6D3B-D1DB-76CC1B892E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AC2563-2548-4FEE-B530-3136F90F1922}" type="slidenum">
              <a:rPr lang="fr-FR" smtClean="0"/>
              <a:t>‹N°›</a:t>
            </a:fld>
            <a:endParaRPr lang="fr-FR"/>
          </a:p>
        </p:txBody>
      </p:sp>
    </p:spTree>
    <p:extLst>
      <p:ext uri="{BB962C8B-B14F-4D97-AF65-F5344CB8AC3E}">
        <p14:creationId xmlns:p14="http://schemas.microsoft.com/office/powerpoint/2010/main" val="18075866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7F1011C8-196B-48DB-8721-C1290663394C}"/>
              </a:ext>
            </a:extLst>
          </p:cNvPr>
          <p:cNvSpPr txBox="1">
            <a:spLocks noGrp="1"/>
          </p:cNvSpPr>
          <p:nvPr>
            <p:ph type="ctrTitle"/>
          </p:nvPr>
        </p:nvSpPr>
        <p:spPr>
          <a:xfrm>
            <a:off x="1533377" y="1786597"/>
            <a:ext cx="9791113" cy="2307102"/>
          </a:xfrm>
          <a:solidFill>
            <a:schemeClr val="accent3">
              <a:lumMod val="20000"/>
              <a:lumOff val="80000"/>
            </a:schemeClr>
          </a:solidFill>
          <a:ln w="38100">
            <a:solidFill>
              <a:schemeClr val="tx1"/>
            </a:solidFill>
          </a:ln>
        </p:spPr>
        <p:txBody>
          <a:bodyPr anchorCtr="0">
            <a:noAutofit/>
          </a:bodyPr>
          <a:lstStyle/>
          <a:p>
            <a:pPr lvl="0">
              <a:lnSpc>
                <a:spcPct val="250000"/>
              </a:lnSpc>
            </a:pPr>
            <a:br>
              <a:rPr lang="fr-FR" sz="1800" b="1" dirty="0">
                <a:solidFill>
                  <a:schemeClr val="accent6">
                    <a:lumMod val="75000"/>
                  </a:schemeClr>
                </a:solidFill>
                <a:effectLst>
                  <a:outerShdw blurRad="38100" dist="38100" dir="2700000" algn="tl">
                    <a:srgbClr val="000000">
                      <a:alpha val="43137"/>
                    </a:srgbClr>
                  </a:outerShdw>
                </a:effectLst>
                <a:latin typeface="Times New Roman" pitchFamily="18"/>
                <a:cs typeface="Times New Roman" pitchFamily="18"/>
              </a:rPr>
            </a:br>
            <a:br>
              <a:rPr lang="fr-FR" sz="1800" b="1" dirty="0">
                <a:solidFill>
                  <a:schemeClr val="accent6">
                    <a:lumMod val="75000"/>
                  </a:schemeClr>
                </a:solidFill>
                <a:effectLst>
                  <a:outerShdw blurRad="38100" dist="38100" dir="2700000" algn="tl">
                    <a:srgbClr val="000000">
                      <a:alpha val="43137"/>
                    </a:srgbClr>
                  </a:outerShdw>
                </a:effectLst>
                <a:latin typeface="Times New Roman" pitchFamily="18"/>
                <a:cs typeface="Times New Roman" pitchFamily="18"/>
              </a:rPr>
            </a:br>
            <a:br>
              <a:rPr lang="fr-FR" sz="1800" b="1" dirty="0">
                <a:solidFill>
                  <a:schemeClr val="accent6">
                    <a:lumMod val="75000"/>
                  </a:schemeClr>
                </a:solidFill>
                <a:effectLst>
                  <a:outerShdw blurRad="38100" dist="38100" dir="2700000" algn="tl">
                    <a:srgbClr val="000000">
                      <a:alpha val="43137"/>
                    </a:srgbClr>
                  </a:outerShdw>
                </a:effectLst>
                <a:latin typeface="Times New Roman" pitchFamily="18"/>
                <a:cs typeface="Times New Roman" pitchFamily="18"/>
              </a:rPr>
            </a:br>
            <a:br>
              <a:rPr lang="fr-FR" sz="1800" b="1" dirty="0">
                <a:solidFill>
                  <a:schemeClr val="accent6">
                    <a:lumMod val="75000"/>
                  </a:schemeClr>
                </a:solidFill>
                <a:effectLst>
                  <a:outerShdw blurRad="38100" dist="38100" dir="2700000" algn="tl">
                    <a:srgbClr val="000000">
                      <a:alpha val="43137"/>
                    </a:srgbClr>
                  </a:outerShdw>
                </a:effectLst>
                <a:latin typeface="Times New Roman" pitchFamily="18"/>
                <a:cs typeface="Times New Roman" pitchFamily="18"/>
              </a:rPr>
            </a:br>
            <a:br>
              <a:rPr lang="fr-FR" sz="1800" b="1" dirty="0">
                <a:solidFill>
                  <a:schemeClr val="accent6">
                    <a:lumMod val="75000"/>
                  </a:schemeClr>
                </a:solidFill>
                <a:effectLst>
                  <a:outerShdw blurRad="38100" dist="38100" dir="2700000" algn="tl">
                    <a:srgbClr val="000000">
                      <a:alpha val="43137"/>
                    </a:srgbClr>
                  </a:outerShdw>
                </a:effectLst>
                <a:latin typeface="Times New Roman" pitchFamily="18"/>
                <a:cs typeface="Times New Roman" pitchFamily="18"/>
              </a:rPr>
            </a:br>
            <a:br>
              <a:rPr lang="fr-FR" sz="1800" b="1" dirty="0">
                <a:solidFill>
                  <a:schemeClr val="accent6">
                    <a:lumMod val="75000"/>
                  </a:schemeClr>
                </a:solidFill>
                <a:effectLst>
                  <a:outerShdw blurRad="38100" dist="38100" dir="2700000" algn="tl">
                    <a:srgbClr val="000000">
                      <a:alpha val="43137"/>
                    </a:srgbClr>
                  </a:outerShdw>
                </a:effectLst>
                <a:latin typeface="Times New Roman" pitchFamily="18"/>
                <a:cs typeface="Times New Roman" pitchFamily="18"/>
              </a:rPr>
            </a:br>
            <a:br>
              <a:rPr lang="fr-FR" sz="1800" b="1" dirty="0">
                <a:solidFill>
                  <a:schemeClr val="accent6">
                    <a:lumMod val="75000"/>
                  </a:schemeClr>
                </a:solidFill>
                <a:effectLst>
                  <a:outerShdw blurRad="38100" dist="38100" dir="2700000" algn="tl">
                    <a:srgbClr val="000000">
                      <a:alpha val="43137"/>
                    </a:srgbClr>
                  </a:outerShdw>
                </a:effectLst>
                <a:latin typeface="Times New Roman" pitchFamily="18"/>
                <a:cs typeface="Times New Roman" pitchFamily="18"/>
              </a:rPr>
            </a:br>
            <a:r>
              <a:rPr lang="fr-FR" sz="3600" b="1" dirty="0">
                <a:solidFill>
                  <a:schemeClr val="accent5"/>
                </a:solidFill>
                <a:latin typeface="Times New Roman" pitchFamily="18"/>
                <a:cs typeface="Times New Roman" pitchFamily="18"/>
              </a:rPr>
              <a:t>LE REGIME DE LA RESPONSABILITE </a:t>
            </a:r>
            <a:br>
              <a:rPr lang="fr-FR" sz="3600" b="1" dirty="0">
                <a:solidFill>
                  <a:schemeClr val="accent5"/>
                </a:solidFill>
                <a:latin typeface="Times New Roman" pitchFamily="18"/>
                <a:cs typeface="Times New Roman" pitchFamily="18"/>
              </a:rPr>
            </a:br>
            <a:r>
              <a:rPr lang="fr-FR" sz="3600" b="1" dirty="0">
                <a:solidFill>
                  <a:schemeClr val="accent5"/>
                </a:solidFill>
                <a:latin typeface="Times New Roman" pitchFamily="18"/>
                <a:cs typeface="Times New Roman" pitchFamily="18"/>
              </a:rPr>
              <a:t>DANS LE LIVRE 2 DU CODE CIMA</a:t>
            </a:r>
          </a:p>
        </p:txBody>
      </p:sp>
      <p:sp>
        <p:nvSpPr>
          <p:cNvPr id="8" name="ZoneTexte 7">
            <a:extLst>
              <a:ext uri="{FF2B5EF4-FFF2-40B4-BE49-F238E27FC236}">
                <a16:creationId xmlns:a16="http://schemas.microsoft.com/office/drawing/2014/main" id="{0BCAC993-AB46-44E8-AFA1-07E77C8B7076}"/>
              </a:ext>
            </a:extLst>
          </p:cNvPr>
          <p:cNvSpPr txBox="1"/>
          <p:nvPr/>
        </p:nvSpPr>
        <p:spPr>
          <a:xfrm>
            <a:off x="3815401" y="6425902"/>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Par OMBOLO MENOGA Pierre Emmanuel</a:t>
            </a:r>
          </a:p>
        </p:txBody>
      </p:sp>
    </p:spTree>
    <p:extLst>
      <p:ext uri="{BB962C8B-B14F-4D97-AF65-F5344CB8AC3E}">
        <p14:creationId xmlns:p14="http://schemas.microsoft.com/office/powerpoint/2010/main" val="3575529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D008CB1-D867-5ED3-47A8-70D225339628}"/>
              </a:ext>
            </a:extLst>
          </p:cNvPr>
          <p:cNvSpPr txBox="1"/>
          <p:nvPr/>
        </p:nvSpPr>
        <p:spPr>
          <a:xfrm>
            <a:off x="59327" y="545604"/>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1/ Le </a:t>
            </a:r>
            <a:r>
              <a:rPr lang="fr-FR" b="1" dirty="0">
                <a:solidFill>
                  <a:srgbClr val="0070C0"/>
                </a:solidFill>
                <a:latin typeface="Times New Roman" pitchFamily="18"/>
                <a:cs typeface="Times New Roman" pitchFamily="18"/>
              </a:rPr>
              <a:t>vocabulaire de base </a:t>
            </a:r>
            <a:r>
              <a:rPr lang="fr-FR" sz="1800" b="1" i="0" u="none" strike="noStrike" kern="1200" cap="none" spc="0" baseline="0" dirty="0">
                <a:solidFill>
                  <a:srgbClr val="0070C0"/>
                </a:solidFill>
                <a:uFillTx/>
                <a:latin typeface="Times New Roman" pitchFamily="18"/>
                <a:cs typeface="Times New Roman" pitchFamily="18"/>
              </a:rPr>
              <a:t>(7)</a:t>
            </a:r>
          </a:p>
        </p:txBody>
      </p:sp>
      <p:graphicFrame>
        <p:nvGraphicFramePr>
          <p:cNvPr id="5" name="Tableau 4">
            <a:extLst>
              <a:ext uri="{FF2B5EF4-FFF2-40B4-BE49-F238E27FC236}">
                <a16:creationId xmlns:a16="http://schemas.microsoft.com/office/drawing/2014/main" id="{CE890303-C58B-ACC7-0D9F-B88CDA38B507}"/>
              </a:ext>
            </a:extLst>
          </p:cNvPr>
          <p:cNvGraphicFramePr>
            <a:graphicFrameLocks noGrp="1"/>
          </p:cNvGraphicFramePr>
          <p:nvPr>
            <p:extLst>
              <p:ext uri="{D42A27DB-BD31-4B8C-83A1-F6EECF244321}">
                <p14:modId xmlns:p14="http://schemas.microsoft.com/office/powerpoint/2010/main" val="3522456347"/>
              </p:ext>
            </p:extLst>
          </p:nvPr>
        </p:nvGraphicFramePr>
        <p:xfrm>
          <a:off x="42202" y="986944"/>
          <a:ext cx="5767756" cy="5887844"/>
        </p:xfrm>
        <a:graphic>
          <a:graphicData uri="http://schemas.openxmlformats.org/drawingml/2006/table">
            <a:tbl>
              <a:tblPr firstRow="1" bandRow="1">
                <a:effectLst>
                  <a:innerShdw blurRad="63500" dist="50800" dir="10800000">
                    <a:prstClr val="black">
                      <a:alpha val="50000"/>
                    </a:prstClr>
                  </a:innerShdw>
                </a:effectLst>
                <a:tableStyleId>{5C22544A-7EE6-4342-B048-85BDC9FD1C3A}</a:tableStyleId>
              </a:tblPr>
              <a:tblGrid>
                <a:gridCol w="5767756">
                  <a:extLst>
                    <a:ext uri="{9D8B030D-6E8A-4147-A177-3AD203B41FA5}">
                      <a16:colId xmlns:a16="http://schemas.microsoft.com/office/drawing/2014/main" val="2878678817"/>
                    </a:ext>
                  </a:extLst>
                </a:gridCol>
              </a:tblGrid>
              <a:tr h="761081">
                <a:tc>
                  <a:txBody>
                    <a:bodyPr/>
                    <a:lstStyle/>
                    <a:p>
                      <a:endParaRPr lang="fr-FR" dirty="0">
                        <a:latin typeface="Times New Roman" panose="02020603050405020304" pitchFamily="18" charset="0"/>
                        <a:cs typeface="Times New Roman" panose="02020603050405020304" pitchFamily="18" charset="0"/>
                      </a:endParaRPr>
                    </a:p>
                    <a:p>
                      <a:pPr algn="ctr"/>
                      <a:r>
                        <a:rPr lang="fr-FR" sz="2700" dirty="0">
                          <a:solidFill>
                            <a:srgbClr val="00B050"/>
                          </a:solidFill>
                          <a:latin typeface="Times New Roman" panose="02020603050405020304" pitchFamily="18" charset="0"/>
                          <a:cs typeface="Times New Roman" panose="02020603050405020304" pitchFamily="18" charset="0"/>
                        </a:rPr>
                        <a:t>CAUSE ETRANGERE (1)</a:t>
                      </a:r>
                    </a:p>
                  </a:txBody>
                  <a:tcPr>
                    <a:solidFill>
                      <a:schemeClr val="bg1"/>
                    </a:solidFill>
                  </a:tcPr>
                </a:tc>
                <a:extLst>
                  <a:ext uri="{0D108BD9-81ED-4DB2-BD59-A6C34878D82A}">
                    <a16:rowId xmlns:a16="http://schemas.microsoft.com/office/drawing/2014/main" val="854231308"/>
                  </a:ext>
                </a:extLst>
              </a:tr>
              <a:tr h="4170837">
                <a:tc>
                  <a:txBody>
                    <a:bodyPr/>
                    <a:lstStyle/>
                    <a:p>
                      <a:pPr algn="just">
                        <a:lnSpc>
                          <a:spcPct val="150000"/>
                        </a:lnSpc>
                      </a:pPr>
                      <a:r>
                        <a:rPr lang="fr-FR" sz="18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 cause étrangère</a:t>
                      </a:r>
                      <a:r>
                        <a:rPr lang="fr-FR" sz="1800" b="1" u="none"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1400" b="1" dirty="0">
                          <a:latin typeface="Times New Roman" panose="02020603050405020304" pitchFamily="18" charset="0"/>
                          <a:cs typeface="Times New Roman" panose="02020603050405020304" pitchFamily="18" charset="0"/>
                        </a:rPr>
                        <a:t>désigne tout événement, tout fait ou toute circonstance susceptible d’exonérer une personne poursuivie en réparation des dommages causés à autrui et pour lesquels elle a reçu une demande de réparation amiable ou judiciaire.</a:t>
                      </a:r>
                    </a:p>
                    <a:p>
                      <a:pPr algn="just">
                        <a:lnSpc>
                          <a:spcPct val="150000"/>
                        </a:lnSpc>
                      </a:pPr>
                      <a:r>
                        <a:rPr lang="fr-FR" sz="1400" b="1" dirty="0">
                          <a:latin typeface="Times New Roman" panose="02020603050405020304" pitchFamily="18" charset="0"/>
                          <a:cs typeface="Times New Roman" panose="02020603050405020304" pitchFamily="18" charset="0"/>
                        </a:rPr>
                        <a:t>Elle est souvent évoquée en dernier ressort, lorsque toutes les conditions essentielles de la responsabilité de la personne poursuivie en réparation ont été préalablement réunies, à savoir le fait générateur, le dommage et le lien de causalité.</a:t>
                      </a:r>
                    </a:p>
                    <a:p>
                      <a:pPr algn="just">
                        <a:lnSpc>
                          <a:spcPct val="150000"/>
                        </a:lnSpc>
                      </a:pPr>
                      <a:r>
                        <a:rPr lang="fr-FR" sz="1400" b="1" dirty="0">
                          <a:latin typeface="Times New Roman" panose="02020603050405020304" pitchFamily="18" charset="0"/>
                          <a:cs typeface="Times New Roman" panose="02020603050405020304" pitchFamily="18" charset="0"/>
                        </a:rPr>
                        <a:t>Elle vient alors tantôt atténuer le lien causal tantôt le rompre. Il y a de ce fait, en fonction des éléments en présence, exonération partielle ou exonération totale. </a:t>
                      </a:r>
                    </a:p>
                    <a:p>
                      <a:pPr algn="just">
                        <a:lnSpc>
                          <a:spcPct val="150000"/>
                        </a:lnSpc>
                      </a:pPr>
                      <a:r>
                        <a:rPr lang="fr-FR" sz="1400" b="1" dirty="0">
                          <a:latin typeface="Times New Roman" panose="02020603050405020304" pitchFamily="18" charset="0"/>
                          <a:cs typeface="Times New Roman" panose="02020603050405020304" pitchFamily="18" charset="0"/>
                        </a:rPr>
                        <a:t>Elle comprend trois composantes distinctes : la force majeure, le fait d’un tiers et le fait de la victime.</a:t>
                      </a:r>
                    </a:p>
                  </a:txBody>
                  <a:tcPr>
                    <a:solidFill>
                      <a:schemeClr val="bg1"/>
                    </a:solidFill>
                  </a:tcPr>
                </a:tc>
                <a:extLst>
                  <a:ext uri="{0D108BD9-81ED-4DB2-BD59-A6C34878D82A}">
                    <a16:rowId xmlns:a16="http://schemas.microsoft.com/office/drawing/2014/main" val="3216477544"/>
                  </a:ext>
                </a:extLst>
              </a:tr>
              <a:tr h="805494">
                <a:tc>
                  <a:txBody>
                    <a:bodyPr/>
                    <a:lstStyle/>
                    <a:p>
                      <a:pPr algn="just">
                        <a:lnSpc>
                          <a:spcPct val="150000"/>
                        </a:lnSpc>
                      </a:pPr>
                      <a:r>
                        <a:rPr lang="fr-FR" sz="1400" b="1" u="sng" dirty="0">
                          <a:solidFill>
                            <a:srgbClr val="00B050"/>
                          </a:solidFill>
                          <a:latin typeface="Times New Roman" panose="02020603050405020304" pitchFamily="18" charset="0"/>
                          <a:cs typeface="Times New Roman" panose="02020603050405020304" pitchFamily="18" charset="0"/>
                        </a:rPr>
                        <a:t>REMARQUE</a:t>
                      </a:r>
                      <a:r>
                        <a:rPr lang="fr-FR" sz="1400" dirty="0">
                          <a:solidFill>
                            <a:srgbClr val="00B050"/>
                          </a:solidFill>
                          <a:latin typeface="Times New Roman" panose="02020603050405020304" pitchFamily="18" charset="0"/>
                          <a:cs typeface="Times New Roman" panose="02020603050405020304" pitchFamily="18" charset="0"/>
                        </a:rPr>
                        <a:t> </a:t>
                      </a:r>
                      <a:r>
                        <a:rPr lang="fr-FR" sz="1400" b="1" dirty="0">
                          <a:solidFill>
                            <a:srgbClr val="00B050"/>
                          </a:solidFill>
                          <a:latin typeface="Times New Roman" panose="02020603050405020304" pitchFamily="18" charset="0"/>
                          <a:cs typeface="Times New Roman" panose="02020603050405020304" pitchFamily="18" charset="0"/>
                        </a:rPr>
                        <a:t>: Le régime de la cause étrangère est souvent très important pour déterminer le régime de responsabilité concerné</a:t>
                      </a:r>
                      <a:r>
                        <a:rPr lang="fr-FR" sz="1400" b="1" dirty="0">
                          <a:solidFill>
                            <a:srgbClr val="0070C0"/>
                          </a:solidFill>
                          <a:latin typeface="Times New Roman" panose="02020603050405020304" pitchFamily="18" charset="0"/>
                          <a:cs typeface="Times New Roman" panose="02020603050405020304" pitchFamily="18" charset="0"/>
                        </a:rPr>
                        <a:t>.</a:t>
                      </a:r>
                      <a:endParaRPr lang="fr-FR" dirty="0">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4217131455"/>
                  </a:ext>
                </a:extLst>
              </a:tr>
            </a:tbl>
          </a:graphicData>
        </a:graphic>
      </p:graphicFrame>
      <p:graphicFrame>
        <p:nvGraphicFramePr>
          <p:cNvPr id="4" name="Tableau 3">
            <a:extLst>
              <a:ext uri="{FF2B5EF4-FFF2-40B4-BE49-F238E27FC236}">
                <a16:creationId xmlns:a16="http://schemas.microsoft.com/office/drawing/2014/main" id="{698855B6-1EA1-8719-73B0-F77880B5043E}"/>
              </a:ext>
            </a:extLst>
          </p:cNvPr>
          <p:cNvGraphicFramePr>
            <a:graphicFrameLocks noGrp="1"/>
          </p:cNvGraphicFramePr>
          <p:nvPr>
            <p:extLst>
              <p:ext uri="{D42A27DB-BD31-4B8C-83A1-F6EECF244321}">
                <p14:modId xmlns:p14="http://schemas.microsoft.com/office/powerpoint/2010/main" val="359626841"/>
              </p:ext>
            </p:extLst>
          </p:nvPr>
        </p:nvGraphicFramePr>
        <p:xfrm>
          <a:off x="5880294" y="998668"/>
          <a:ext cx="6269504" cy="5830400"/>
        </p:xfrm>
        <a:graphic>
          <a:graphicData uri="http://schemas.openxmlformats.org/drawingml/2006/table">
            <a:tbl>
              <a:tblPr firstRow="1" bandRow="1">
                <a:effectLst>
                  <a:innerShdw blurRad="63500" dist="50800" dir="13500000">
                    <a:prstClr val="black">
                      <a:alpha val="50000"/>
                    </a:prstClr>
                  </a:innerShdw>
                </a:effectLst>
                <a:tableStyleId>{5C22544A-7EE6-4342-B048-85BDC9FD1C3A}</a:tableStyleId>
              </a:tblPr>
              <a:tblGrid>
                <a:gridCol w="6269504">
                  <a:extLst>
                    <a:ext uri="{9D8B030D-6E8A-4147-A177-3AD203B41FA5}">
                      <a16:colId xmlns:a16="http://schemas.microsoft.com/office/drawing/2014/main" val="2878678817"/>
                    </a:ext>
                  </a:extLst>
                </a:gridCol>
              </a:tblGrid>
              <a:tr h="867817">
                <a:tc>
                  <a:txBody>
                    <a:bodyPr/>
                    <a:lstStyle/>
                    <a:p>
                      <a:endParaRPr lang="fr-FR" dirty="0">
                        <a:latin typeface="Times New Roman" panose="02020603050405020304" pitchFamily="18" charset="0"/>
                        <a:cs typeface="Times New Roman" panose="02020603050405020304" pitchFamily="18" charset="0"/>
                      </a:endParaRPr>
                    </a:p>
                    <a:p>
                      <a:pPr algn="ctr"/>
                      <a:r>
                        <a:rPr lang="fr-FR" sz="2700" dirty="0">
                          <a:solidFill>
                            <a:srgbClr val="0070C0"/>
                          </a:solidFill>
                          <a:latin typeface="Times New Roman" panose="02020603050405020304" pitchFamily="18" charset="0"/>
                          <a:cs typeface="Times New Roman" panose="02020603050405020304" pitchFamily="18" charset="0"/>
                        </a:rPr>
                        <a:t>CAUSE ETRANGERE (2)</a:t>
                      </a:r>
                    </a:p>
                  </a:txBody>
                  <a:tcPr>
                    <a:solidFill>
                      <a:schemeClr val="bg1"/>
                    </a:solidFill>
                  </a:tcPr>
                </a:tc>
                <a:extLst>
                  <a:ext uri="{0D108BD9-81ED-4DB2-BD59-A6C34878D82A}">
                    <a16:rowId xmlns:a16="http://schemas.microsoft.com/office/drawing/2014/main" val="854231308"/>
                  </a:ext>
                </a:extLst>
              </a:tr>
              <a:tr h="3913416">
                <a:tc>
                  <a:txBody>
                    <a:bodyPr/>
                    <a:lstStyle/>
                    <a:p>
                      <a:pPr algn="just">
                        <a:lnSpc>
                          <a:spcPct val="200000"/>
                        </a:lnSpc>
                      </a:pPr>
                      <a:r>
                        <a:rPr lang="fr-FR" sz="18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 force majeure</a:t>
                      </a:r>
                      <a:r>
                        <a:rPr lang="fr-FR" sz="1800" b="1" u="none"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1600" b="1" u="none"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fr-FR" sz="1600" b="1" i="1" u="none"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synonyme de cas fortuit</a:t>
                      </a:r>
                      <a:r>
                        <a:rPr lang="fr-FR" sz="1600" b="1" u="none"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1600" b="1" dirty="0">
                          <a:latin typeface="Times New Roman" panose="02020603050405020304" pitchFamily="18" charset="0"/>
                          <a:cs typeface="Times New Roman" panose="02020603050405020304" pitchFamily="18" charset="0"/>
                        </a:rPr>
                        <a:t>peut être définie comme tout </a:t>
                      </a:r>
                      <a:r>
                        <a:rPr lang="fr-FR" sz="1600" b="1" kern="1200" dirty="0">
                          <a:solidFill>
                            <a:schemeClr val="dk1"/>
                          </a:solidFill>
                          <a:effectLst/>
                          <a:latin typeface="Times New Roman" panose="02020603050405020304" pitchFamily="18" charset="0"/>
                          <a:ea typeface="+mn-ea"/>
                          <a:cs typeface="Times New Roman" panose="02020603050405020304" pitchFamily="18" charset="0"/>
                        </a:rPr>
                        <a:t>événement indépendant du défendeur à l’action en responsabilité civile et qui a été essentiel dans la survenance d’un fait dommageable. Elle présente généralement sous la trilogie classique consistant en : </a:t>
                      </a:r>
                    </a:p>
                    <a:p>
                      <a:pPr marL="742950" marR="0" lvl="1" indent="-285750" algn="just" defTabSz="914400" rtl="0" eaLnBrk="1" fontAlgn="auto" latinLnBrk="0" hangingPunct="1">
                        <a:lnSpc>
                          <a:spcPct val="200000"/>
                        </a:lnSpc>
                        <a:spcBef>
                          <a:spcPts val="0"/>
                        </a:spcBef>
                        <a:spcAft>
                          <a:spcPts val="0"/>
                        </a:spcAft>
                        <a:buClrTx/>
                        <a:buSzTx/>
                        <a:buFont typeface="Wingdings" panose="05000000000000000000" pitchFamily="2" charset="2"/>
                        <a:buChar char="ü"/>
                        <a:tabLst/>
                        <a:defRPr/>
                      </a:pPr>
                      <a:r>
                        <a:rPr lang="fr-FR" sz="1600" b="1" kern="1200" dirty="0">
                          <a:solidFill>
                            <a:schemeClr val="dk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l’imprévisibilité</a:t>
                      </a:r>
                      <a:r>
                        <a:rPr lang="fr-FR" sz="1600" b="1" kern="1200" dirty="0">
                          <a:solidFill>
                            <a:schemeClr val="dk1"/>
                          </a:solidFill>
                          <a:effectLst/>
                          <a:latin typeface="Times New Roman" panose="02020603050405020304" pitchFamily="18" charset="0"/>
                          <a:ea typeface="+mn-ea"/>
                          <a:cs typeface="Times New Roman" panose="02020603050405020304" pitchFamily="18" charset="0"/>
                        </a:rPr>
                        <a:t> (</a:t>
                      </a:r>
                      <a:r>
                        <a:rPr lang="fr-FR" sz="1600" b="1" i="1" kern="1200" dirty="0">
                          <a:solidFill>
                            <a:schemeClr val="dk1"/>
                          </a:solidFill>
                          <a:effectLst/>
                          <a:latin typeface="Times New Roman" panose="02020603050405020304" pitchFamily="18" charset="0"/>
                          <a:ea typeface="+mn-ea"/>
                          <a:cs typeface="Times New Roman" panose="02020603050405020304" pitchFamily="18" charset="0"/>
                        </a:rPr>
                        <a:t>la soudaineté de l’événement</a:t>
                      </a:r>
                      <a:r>
                        <a:rPr lang="fr-FR" sz="1600" b="1" kern="1200" dirty="0">
                          <a:solidFill>
                            <a:schemeClr val="dk1"/>
                          </a:solidFill>
                          <a:effectLst/>
                          <a:latin typeface="Times New Roman" panose="02020603050405020304" pitchFamily="18" charset="0"/>
                          <a:ea typeface="+mn-ea"/>
                          <a:cs typeface="Times New Roman" panose="02020603050405020304" pitchFamily="18" charset="0"/>
                        </a:rPr>
                        <a:t>) ;</a:t>
                      </a:r>
                    </a:p>
                    <a:p>
                      <a:pPr marL="742950" lvl="1" indent="-285750" algn="just">
                        <a:lnSpc>
                          <a:spcPct val="200000"/>
                        </a:lnSpc>
                        <a:buFont typeface="Wingdings" panose="05000000000000000000" pitchFamily="2" charset="2"/>
                        <a:buChar char="ü"/>
                      </a:pPr>
                      <a:r>
                        <a:rPr lang="fr-FR" sz="1600" b="1" kern="1200" dirty="0">
                          <a:solidFill>
                            <a:schemeClr val="dk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l’irrésistibilité</a:t>
                      </a:r>
                      <a:r>
                        <a:rPr lang="fr-FR" sz="1600" b="1" kern="1200" dirty="0">
                          <a:solidFill>
                            <a:schemeClr val="dk1"/>
                          </a:solidFill>
                          <a:effectLst/>
                          <a:latin typeface="Times New Roman" panose="02020603050405020304" pitchFamily="18" charset="0"/>
                          <a:ea typeface="+mn-ea"/>
                          <a:cs typeface="Times New Roman" panose="02020603050405020304" pitchFamily="18" charset="0"/>
                        </a:rPr>
                        <a:t> (</a:t>
                      </a:r>
                      <a:r>
                        <a:rPr lang="fr-FR" sz="1600" b="1" i="1" kern="1200" dirty="0">
                          <a:solidFill>
                            <a:schemeClr val="dk1"/>
                          </a:solidFill>
                          <a:effectLst/>
                          <a:latin typeface="Times New Roman" panose="02020603050405020304" pitchFamily="18" charset="0"/>
                          <a:ea typeface="+mn-ea"/>
                          <a:cs typeface="Times New Roman" panose="02020603050405020304" pitchFamily="18" charset="0"/>
                        </a:rPr>
                        <a:t>un événement insurmontable</a:t>
                      </a:r>
                      <a:r>
                        <a:rPr lang="fr-FR" sz="1600" b="1" kern="1200" dirty="0">
                          <a:solidFill>
                            <a:schemeClr val="dk1"/>
                          </a:solidFill>
                          <a:effectLst/>
                          <a:latin typeface="Times New Roman" panose="02020603050405020304" pitchFamily="18" charset="0"/>
                          <a:ea typeface="+mn-ea"/>
                          <a:cs typeface="Times New Roman" panose="02020603050405020304" pitchFamily="18" charset="0"/>
                        </a:rPr>
                        <a:t>) ;</a:t>
                      </a:r>
                    </a:p>
                    <a:p>
                      <a:pPr marL="742950" lvl="1" indent="-285750" algn="just">
                        <a:lnSpc>
                          <a:spcPct val="150000"/>
                        </a:lnSpc>
                        <a:buFont typeface="Wingdings" panose="05000000000000000000" pitchFamily="2" charset="2"/>
                        <a:buChar char="ü"/>
                      </a:pPr>
                      <a:r>
                        <a:rPr lang="fr-FR" sz="1600" b="1" kern="1200" dirty="0">
                          <a:solidFill>
                            <a:schemeClr val="dk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l’extériorité</a:t>
                      </a:r>
                      <a:r>
                        <a:rPr lang="fr-FR" sz="1600" b="1" kern="1200" dirty="0">
                          <a:solidFill>
                            <a:schemeClr val="dk1"/>
                          </a:solidFill>
                          <a:effectLst/>
                          <a:latin typeface="Times New Roman" panose="02020603050405020304" pitchFamily="18" charset="0"/>
                          <a:ea typeface="+mn-ea"/>
                          <a:cs typeface="Times New Roman" panose="02020603050405020304" pitchFamily="18" charset="0"/>
                        </a:rPr>
                        <a:t> (</a:t>
                      </a:r>
                      <a:r>
                        <a:rPr lang="fr-FR" sz="1600" b="1" i="1" kern="1200" dirty="0">
                          <a:solidFill>
                            <a:schemeClr val="dk1"/>
                          </a:solidFill>
                          <a:effectLst/>
                          <a:latin typeface="Times New Roman" panose="02020603050405020304" pitchFamily="18" charset="0"/>
                          <a:ea typeface="+mn-ea"/>
                          <a:cs typeface="Times New Roman" panose="02020603050405020304" pitchFamily="18" charset="0"/>
                        </a:rPr>
                        <a:t>un événement qui est hors de la portée d’une personne donnée</a:t>
                      </a:r>
                      <a:r>
                        <a:rPr lang="fr-FR" sz="1600" b="1" kern="1200" dirty="0">
                          <a:solidFill>
                            <a:schemeClr val="dk1"/>
                          </a:solidFill>
                          <a:effectLst/>
                          <a:latin typeface="Times New Roman" panose="02020603050405020304" pitchFamily="18" charset="0"/>
                          <a:ea typeface="+mn-ea"/>
                          <a:cs typeface="Times New Roman" panose="02020603050405020304" pitchFamily="18" charset="0"/>
                        </a:rPr>
                        <a:t>).</a:t>
                      </a:r>
                    </a:p>
                    <a:p>
                      <a:pPr marL="0" indent="0" algn="just">
                        <a:lnSpc>
                          <a:spcPct val="100000"/>
                        </a:lnSpc>
                        <a:buFont typeface="Wingdings" panose="05000000000000000000" pitchFamily="2" charset="2"/>
                        <a:buNone/>
                      </a:pPr>
                      <a:endParaRPr lang="fr-FR" sz="200" b="1" dirty="0">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3216477544"/>
                  </a:ext>
                </a:extLst>
              </a:tr>
              <a:tr h="1049167">
                <a:tc>
                  <a:txBody>
                    <a:bodyPr/>
                    <a:lstStyle/>
                    <a:p>
                      <a:pPr algn="just">
                        <a:lnSpc>
                          <a:spcPct val="150000"/>
                        </a:lnSpc>
                      </a:pPr>
                      <a:r>
                        <a:rPr lang="fr-FR" sz="1400" b="1" u="sng" dirty="0">
                          <a:solidFill>
                            <a:srgbClr val="0070C0"/>
                          </a:solidFill>
                          <a:latin typeface="Times New Roman" panose="02020603050405020304" pitchFamily="18" charset="0"/>
                          <a:cs typeface="Times New Roman" panose="02020603050405020304" pitchFamily="18" charset="0"/>
                        </a:rPr>
                        <a:t>REMARQUE</a:t>
                      </a:r>
                      <a:r>
                        <a:rPr lang="fr-FR" sz="1400" dirty="0">
                          <a:solidFill>
                            <a:srgbClr val="0070C0"/>
                          </a:solidFill>
                          <a:latin typeface="Times New Roman" panose="02020603050405020304" pitchFamily="18" charset="0"/>
                          <a:cs typeface="Times New Roman" panose="02020603050405020304" pitchFamily="18" charset="0"/>
                        </a:rPr>
                        <a:t> </a:t>
                      </a:r>
                      <a:r>
                        <a:rPr lang="fr-FR" sz="1400" b="1" dirty="0">
                          <a:solidFill>
                            <a:srgbClr val="0070C0"/>
                          </a:solidFill>
                          <a:latin typeface="Times New Roman" panose="02020603050405020304" pitchFamily="18" charset="0"/>
                          <a:cs typeface="Times New Roman" panose="02020603050405020304" pitchFamily="18" charset="0"/>
                        </a:rPr>
                        <a:t>: L’article 226 du Code CIMA prévoit clairement que la force majeure n’est pas opposable aux victimes, y compris les conducteurs, par le conducteur ou le gardien d’un véhicule soumis à l’obligation d’assurance.</a:t>
                      </a:r>
                    </a:p>
                  </a:txBody>
                  <a:tcPr>
                    <a:solidFill>
                      <a:schemeClr val="bg1"/>
                    </a:solidFill>
                  </a:tcPr>
                </a:tc>
                <a:extLst>
                  <a:ext uri="{0D108BD9-81ED-4DB2-BD59-A6C34878D82A}">
                    <a16:rowId xmlns:a16="http://schemas.microsoft.com/office/drawing/2014/main" val="4217131455"/>
                  </a:ext>
                </a:extLst>
              </a:tr>
            </a:tbl>
          </a:graphicData>
        </a:graphic>
      </p:graphicFrame>
      <p:cxnSp>
        <p:nvCxnSpPr>
          <p:cNvPr id="7" name="Connecteur droit 6">
            <a:extLst>
              <a:ext uri="{FF2B5EF4-FFF2-40B4-BE49-F238E27FC236}">
                <a16:creationId xmlns:a16="http://schemas.microsoft.com/office/drawing/2014/main" id="{B9FC9D09-921B-DB5E-348B-88FCC1C3B27C}"/>
              </a:ext>
            </a:extLst>
          </p:cNvPr>
          <p:cNvCxnSpPr>
            <a:cxnSpLocks/>
          </p:cNvCxnSpPr>
          <p:nvPr/>
        </p:nvCxnSpPr>
        <p:spPr>
          <a:xfrm>
            <a:off x="5809958" y="986944"/>
            <a:ext cx="70336" cy="584212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ZoneTexte 8">
            <a:extLst>
              <a:ext uri="{FF2B5EF4-FFF2-40B4-BE49-F238E27FC236}">
                <a16:creationId xmlns:a16="http://schemas.microsoft.com/office/drawing/2014/main" id="{5F8D137A-A236-464A-9FE7-7401A0D6F975}"/>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9651146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D008CB1-D867-5ED3-47A8-70D225339628}"/>
              </a:ext>
            </a:extLst>
          </p:cNvPr>
          <p:cNvSpPr txBox="1"/>
          <p:nvPr/>
        </p:nvSpPr>
        <p:spPr>
          <a:xfrm>
            <a:off x="87457" y="615944"/>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1/ Le </a:t>
            </a:r>
            <a:r>
              <a:rPr lang="fr-FR" b="1" dirty="0">
                <a:solidFill>
                  <a:srgbClr val="0070C0"/>
                </a:solidFill>
                <a:latin typeface="Times New Roman" pitchFamily="18"/>
                <a:cs typeface="Times New Roman" pitchFamily="18"/>
              </a:rPr>
              <a:t>vocabulaire de base </a:t>
            </a:r>
            <a:r>
              <a:rPr lang="fr-FR" sz="1800" b="1" i="0" u="none" strike="noStrike" kern="1200" cap="none" spc="0" baseline="0" dirty="0">
                <a:solidFill>
                  <a:srgbClr val="0070C0"/>
                </a:solidFill>
                <a:uFillTx/>
                <a:latin typeface="Times New Roman" pitchFamily="18"/>
                <a:cs typeface="Times New Roman" pitchFamily="18"/>
              </a:rPr>
              <a:t>(7)</a:t>
            </a:r>
          </a:p>
        </p:txBody>
      </p:sp>
      <p:graphicFrame>
        <p:nvGraphicFramePr>
          <p:cNvPr id="5" name="Tableau 4">
            <a:extLst>
              <a:ext uri="{FF2B5EF4-FFF2-40B4-BE49-F238E27FC236}">
                <a16:creationId xmlns:a16="http://schemas.microsoft.com/office/drawing/2014/main" id="{CE890303-C58B-ACC7-0D9F-B88CDA38B507}"/>
              </a:ext>
            </a:extLst>
          </p:cNvPr>
          <p:cNvGraphicFramePr>
            <a:graphicFrameLocks noGrp="1"/>
          </p:cNvGraphicFramePr>
          <p:nvPr>
            <p:extLst>
              <p:ext uri="{D42A27DB-BD31-4B8C-83A1-F6EECF244321}">
                <p14:modId xmlns:p14="http://schemas.microsoft.com/office/powerpoint/2010/main" val="1234926414"/>
              </p:ext>
            </p:extLst>
          </p:nvPr>
        </p:nvGraphicFramePr>
        <p:xfrm>
          <a:off x="28134" y="1043213"/>
          <a:ext cx="5838092" cy="5707506"/>
        </p:xfrm>
        <a:graphic>
          <a:graphicData uri="http://schemas.openxmlformats.org/drawingml/2006/table">
            <a:tbl>
              <a:tblPr firstRow="1" bandRow="1">
                <a:effectLst>
                  <a:innerShdw blurRad="63500" dist="50800" dir="10800000">
                    <a:prstClr val="black">
                      <a:alpha val="50000"/>
                    </a:prstClr>
                  </a:innerShdw>
                </a:effectLst>
                <a:tableStyleId>{5C22544A-7EE6-4342-B048-85BDC9FD1C3A}</a:tableStyleId>
              </a:tblPr>
              <a:tblGrid>
                <a:gridCol w="5838092">
                  <a:extLst>
                    <a:ext uri="{9D8B030D-6E8A-4147-A177-3AD203B41FA5}">
                      <a16:colId xmlns:a16="http://schemas.microsoft.com/office/drawing/2014/main" val="2878678817"/>
                    </a:ext>
                  </a:extLst>
                </a:gridCol>
              </a:tblGrid>
              <a:tr h="753633">
                <a:tc>
                  <a:txBody>
                    <a:bodyPr/>
                    <a:lstStyle/>
                    <a:p>
                      <a:endParaRPr lang="fr-FR" dirty="0">
                        <a:latin typeface="Times New Roman" panose="02020603050405020304" pitchFamily="18" charset="0"/>
                        <a:cs typeface="Times New Roman" panose="02020603050405020304" pitchFamily="18" charset="0"/>
                      </a:endParaRPr>
                    </a:p>
                    <a:p>
                      <a:pPr algn="ctr"/>
                      <a:r>
                        <a:rPr lang="fr-FR" sz="2700" dirty="0">
                          <a:solidFill>
                            <a:srgbClr val="00B050"/>
                          </a:solidFill>
                          <a:latin typeface="Times New Roman" panose="02020603050405020304" pitchFamily="18" charset="0"/>
                          <a:cs typeface="Times New Roman" panose="02020603050405020304" pitchFamily="18" charset="0"/>
                        </a:rPr>
                        <a:t>CAUSE ETRANGERE (3)</a:t>
                      </a:r>
                    </a:p>
                  </a:txBody>
                  <a:tcPr>
                    <a:solidFill>
                      <a:schemeClr val="bg1"/>
                    </a:solidFill>
                  </a:tcPr>
                </a:tc>
                <a:extLst>
                  <a:ext uri="{0D108BD9-81ED-4DB2-BD59-A6C34878D82A}">
                    <a16:rowId xmlns:a16="http://schemas.microsoft.com/office/drawing/2014/main" val="854231308"/>
                  </a:ext>
                </a:extLst>
              </a:tr>
              <a:tr h="3637452">
                <a:tc>
                  <a:txBody>
                    <a:bodyPr/>
                    <a:lstStyle/>
                    <a:p>
                      <a:pPr algn="just">
                        <a:lnSpc>
                          <a:spcPct val="150000"/>
                        </a:lnSpc>
                      </a:pPr>
                      <a:r>
                        <a:rPr lang="fr-FR" sz="18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fait d’un tiers</a:t>
                      </a:r>
                      <a:r>
                        <a:rPr lang="fr-FR" sz="1800" b="1" u="none"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1400" b="1" dirty="0">
                          <a:latin typeface="Times New Roman" panose="02020603050405020304" pitchFamily="18" charset="0"/>
                          <a:cs typeface="Times New Roman" panose="02020603050405020304" pitchFamily="18" charset="0"/>
                        </a:rPr>
                        <a:t>est une composante de la cause étrangère qui consiste au rôle causal du tiers dans la survenance des faits ayant entraîné des dommages dont la réparation est demandée. Le tiers est entendue dans cet ordre d’idées comme étant un protagoniste autre que la victime et différent de la personne poursuivie en réparation à titre principal.</a:t>
                      </a:r>
                    </a:p>
                    <a:p>
                      <a:pPr algn="just">
                        <a:lnSpc>
                          <a:spcPct val="150000"/>
                        </a:lnSpc>
                      </a:pPr>
                      <a:r>
                        <a:rPr lang="fr-FR" sz="1400" b="1" dirty="0">
                          <a:latin typeface="Times New Roman" panose="02020603050405020304" pitchFamily="18" charset="0"/>
                          <a:cs typeface="Times New Roman" panose="02020603050405020304" pitchFamily="18" charset="0"/>
                        </a:rPr>
                        <a:t>Ce tiers peut parfois être celui sur qui pèse la totalité de la dette de responsabilité ; la personne poursuivie en réparation à titre principal n’étant chargée que d’une indemnisation pour compte d’autrui. C’est du moins ce qui s’infère de la lecture combinée des dispositions découlant des articles 267 à 275 du Code CIMA.</a:t>
                      </a:r>
                      <a:endParaRPr lang="fr-FR" sz="1400" dirty="0">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3216477544"/>
                  </a:ext>
                </a:extLst>
              </a:tr>
              <a:tr h="1292814">
                <a:tc>
                  <a:txBody>
                    <a:bodyPr/>
                    <a:lstStyle/>
                    <a:p>
                      <a:pPr algn="just">
                        <a:lnSpc>
                          <a:spcPct val="150000"/>
                        </a:lnSpc>
                      </a:pPr>
                      <a:r>
                        <a:rPr lang="fr-FR" sz="1600" b="1" u="sng" dirty="0">
                          <a:solidFill>
                            <a:srgbClr val="0070C0"/>
                          </a:solidFill>
                          <a:latin typeface="Times New Roman" panose="02020603050405020304" pitchFamily="18" charset="0"/>
                          <a:cs typeface="Times New Roman" panose="02020603050405020304" pitchFamily="18" charset="0"/>
                        </a:rPr>
                        <a:t>REMARQUE</a:t>
                      </a:r>
                      <a:r>
                        <a:rPr lang="fr-FR" sz="1600" dirty="0">
                          <a:solidFill>
                            <a:srgbClr val="0070C0"/>
                          </a:solidFill>
                          <a:latin typeface="Times New Roman" panose="02020603050405020304" pitchFamily="18" charset="0"/>
                          <a:cs typeface="Times New Roman" panose="02020603050405020304" pitchFamily="18" charset="0"/>
                        </a:rPr>
                        <a:t> </a:t>
                      </a:r>
                      <a:r>
                        <a:rPr lang="fr-FR" sz="1600" b="1" dirty="0">
                          <a:solidFill>
                            <a:srgbClr val="0070C0"/>
                          </a:solidFill>
                          <a:latin typeface="Times New Roman" panose="02020603050405020304" pitchFamily="18" charset="0"/>
                          <a:cs typeface="Times New Roman" panose="02020603050405020304" pitchFamily="18" charset="0"/>
                        </a:rPr>
                        <a:t>: </a:t>
                      </a:r>
                      <a:r>
                        <a:rPr lang="fr-FR" sz="1400" b="1" dirty="0">
                          <a:solidFill>
                            <a:srgbClr val="0070C0"/>
                          </a:solidFill>
                          <a:latin typeface="Times New Roman" panose="02020603050405020304" pitchFamily="18" charset="0"/>
                          <a:cs typeface="Times New Roman" panose="02020603050405020304" pitchFamily="18" charset="0"/>
                        </a:rPr>
                        <a:t>L’article 226 du Code CIMA prévoit que le fait d’un tiers n’est pas opposable aux victimes, y compris les conducteurs, par le conducteur ou le gardien d’un véhicule soumis à l’obligation d’assurance.</a:t>
                      </a:r>
                    </a:p>
                  </a:txBody>
                  <a:tcPr>
                    <a:solidFill>
                      <a:schemeClr val="bg1"/>
                    </a:solidFill>
                  </a:tcPr>
                </a:tc>
                <a:extLst>
                  <a:ext uri="{0D108BD9-81ED-4DB2-BD59-A6C34878D82A}">
                    <a16:rowId xmlns:a16="http://schemas.microsoft.com/office/drawing/2014/main" val="4217131455"/>
                  </a:ext>
                </a:extLst>
              </a:tr>
            </a:tbl>
          </a:graphicData>
        </a:graphic>
      </p:graphicFrame>
      <p:graphicFrame>
        <p:nvGraphicFramePr>
          <p:cNvPr id="4" name="Tableau 3">
            <a:extLst>
              <a:ext uri="{FF2B5EF4-FFF2-40B4-BE49-F238E27FC236}">
                <a16:creationId xmlns:a16="http://schemas.microsoft.com/office/drawing/2014/main" id="{698855B6-1EA1-8719-73B0-F77880B5043E}"/>
              </a:ext>
            </a:extLst>
          </p:cNvPr>
          <p:cNvGraphicFramePr>
            <a:graphicFrameLocks noGrp="1"/>
          </p:cNvGraphicFramePr>
          <p:nvPr>
            <p:extLst>
              <p:ext uri="{D42A27DB-BD31-4B8C-83A1-F6EECF244321}">
                <p14:modId xmlns:p14="http://schemas.microsoft.com/office/powerpoint/2010/main" val="934355142"/>
              </p:ext>
            </p:extLst>
          </p:nvPr>
        </p:nvGraphicFramePr>
        <p:xfrm>
          <a:off x="5908430" y="1057624"/>
          <a:ext cx="6269504" cy="5687459"/>
        </p:xfrm>
        <a:graphic>
          <a:graphicData uri="http://schemas.openxmlformats.org/drawingml/2006/table">
            <a:tbl>
              <a:tblPr firstRow="1" bandRow="1">
                <a:effectLst>
                  <a:innerShdw blurRad="63500" dist="50800" dir="13500000">
                    <a:prstClr val="black">
                      <a:alpha val="50000"/>
                    </a:prstClr>
                  </a:innerShdw>
                </a:effectLst>
                <a:tableStyleId>{5C22544A-7EE6-4342-B048-85BDC9FD1C3A}</a:tableStyleId>
              </a:tblPr>
              <a:tblGrid>
                <a:gridCol w="6269504">
                  <a:extLst>
                    <a:ext uri="{9D8B030D-6E8A-4147-A177-3AD203B41FA5}">
                      <a16:colId xmlns:a16="http://schemas.microsoft.com/office/drawing/2014/main" val="2878678817"/>
                    </a:ext>
                  </a:extLst>
                </a:gridCol>
              </a:tblGrid>
              <a:tr h="787887">
                <a:tc>
                  <a:txBody>
                    <a:bodyPr/>
                    <a:lstStyle/>
                    <a:p>
                      <a:endParaRPr lang="fr-FR" dirty="0">
                        <a:latin typeface="Times New Roman" panose="02020603050405020304" pitchFamily="18" charset="0"/>
                        <a:cs typeface="Times New Roman" panose="02020603050405020304" pitchFamily="18" charset="0"/>
                      </a:endParaRPr>
                    </a:p>
                    <a:p>
                      <a:pPr algn="ctr"/>
                      <a:r>
                        <a:rPr lang="fr-FR" sz="2700" dirty="0">
                          <a:solidFill>
                            <a:srgbClr val="0070C0"/>
                          </a:solidFill>
                          <a:latin typeface="Times New Roman" panose="02020603050405020304" pitchFamily="18" charset="0"/>
                          <a:cs typeface="Times New Roman" panose="02020603050405020304" pitchFamily="18" charset="0"/>
                        </a:rPr>
                        <a:t>CAUSE ETRANGERE (4)</a:t>
                      </a:r>
                    </a:p>
                  </a:txBody>
                  <a:tcPr>
                    <a:solidFill>
                      <a:schemeClr val="bg1"/>
                    </a:solidFill>
                  </a:tcPr>
                </a:tc>
                <a:extLst>
                  <a:ext uri="{0D108BD9-81ED-4DB2-BD59-A6C34878D82A}">
                    <a16:rowId xmlns:a16="http://schemas.microsoft.com/office/drawing/2014/main" val="854231308"/>
                  </a:ext>
                </a:extLst>
              </a:tr>
              <a:tr h="3487649">
                <a:tc>
                  <a:txBody>
                    <a:bodyPr/>
                    <a:lstStyle/>
                    <a:p>
                      <a:pPr algn="just">
                        <a:lnSpc>
                          <a:spcPct val="150000"/>
                        </a:lnSpc>
                      </a:pPr>
                      <a:r>
                        <a:rPr lang="fr-FR" sz="18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fait de la victime</a:t>
                      </a:r>
                      <a:r>
                        <a:rPr lang="fr-FR" sz="1800" b="1" u="none"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1450" b="1" dirty="0">
                          <a:latin typeface="Times New Roman" panose="02020603050405020304" pitchFamily="18" charset="0"/>
                          <a:cs typeface="Times New Roman" panose="02020603050405020304" pitchFamily="18" charset="0"/>
                        </a:rPr>
                        <a:t>est une composante de la cause étrangère qui consiste généralement en un fait fautif dans la survenance de l’événement donnant lieu à une action en responsabilité civile. </a:t>
                      </a:r>
                    </a:p>
                    <a:p>
                      <a:pPr algn="ctr">
                        <a:lnSpc>
                          <a:spcPct val="150000"/>
                        </a:lnSpc>
                      </a:pPr>
                      <a:endParaRPr lang="fr-FR" sz="400" b="1" dirty="0">
                        <a:latin typeface="Times New Roman" panose="02020603050405020304" pitchFamily="18" charset="0"/>
                        <a:cs typeface="Times New Roman" panose="02020603050405020304" pitchFamily="18" charset="0"/>
                      </a:endParaRPr>
                    </a:p>
                    <a:p>
                      <a:pPr algn="just">
                        <a:lnSpc>
                          <a:spcPct val="150000"/>
                        </a:lnSpc>
                      </a:pPr>
                      <a:r>
                        <a:rPr lang="fr-FR" sz="1450" b="1" dirty="0">
                          <a:latin typeface="Times New Roman" panose="02020603050405020304" pitchFamily="18" charset="0"/>
                          <a:cs typeface="Times New Roman" panose="02020603050405020304" pitchFamily="18" charset="0"/>
                        </a:rPr>
                        <a:t>Ce fait peut provenir d’une faute intentionnelle ou non, par omission ou par commission, en rapport suffisant avec le lien causal pour sa prise en compte comme cause exonératoire partielle (</a:t>
                      </a:r>
                      <a:r>
                        <a:rPr lang="fr-FR" sz="1450" b="1" i="1" dirty="0">
                          <a:latin typeface="Times New Roman" panose="02020603050405020304" pitchFamily="18" charset="0"/>
                          <a:cs typeface="Times New Roman" panose="02020603050405020304" pitchFamily="18" charset="0"/>
                        </a:rPr>
                        <a:t>il y a alors une causalité partagée</a:t>
                      </a:r>
                      <a:r>
                        <a:rPr lang="fr-FR" sz="1450" b="1" dirty="0">
                          <a:latin typeface="Times New Roman" panose="02020603050405020304" pitchFamily="18" charset="0"/>
                          <a:cs typeface="Times New Roman" panose="02020603050405020304" pitchFamily="18" charset="0"/>
                        </a:rPr>
                        <a:t>) ou totale des conséquences pécuniaires des responsabilités encourues.</a:t>
                      </a:r>
                    </a:p>
                    <a:p>
                      <a:pPr algn="ctr">
                        <a:lnSpc>
                          <a:spcPct val="150000"/>
                        </a:lnSpc>
                      </a:pPr>
                      <a:endParaRPr lang="fr-FR" sz="400" b="1" dirty="0">
                        <a:latin typeface="Times New Roman" panose="02020603050405020304" pitchFamily="18" charset="0"/>
                        <a:cs typeface="Times New Roman" panose="02020603050405020304" pitchFamily="18" charset="0"/>
                      </a:endParaRPr>
                    </a:p>
                    <a:p>
                      <a:pPr algn="just">
                        <a:lnSpc>
                          <a:spcPct val="150000"/>
                        </a:lnSpc>
                      </a:pPr>
                      <a:r>
                        <a:rPr lang="fr-FR" sz="1450" b="1" dirty="0">
                          <a:latin typeface="Times New Roman" panose="02020603050405020304" pitchFamily="18" charset="0"/>
                          <a:cs typeface="Times New Roman" panose="02020603050405020304" pitchFamily="18" charset="0"/>
                        </a:rPr>
                        <a:t>Les articles 227 et 228, dans une analyse croisée avec les articles 10 et 253 du Code CIMA donnent un ressort particulier à cette cause étrangère.</a:t>
                      </a:r>
                    </a:p>
                    <a:p>
                      <a:pPr algn="ctr">
                        <a:lnSpc>
                          <a:spcPct val="100000"/>
                        </a:lnSpc>
                      </a:pPr>
                      <a:endParaRPr lang="fr-FR" sz="400" b="1" dirty="0">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3216477544"/>
                  </a:ext>
                </a:extLst>
              </a:tr>
              <a:tr h="1408363">
                <a:tc>
                  <a:txBody>
                    <a:bodyPr/>
                    <a:lstStyle/>
                    <a:p>
                      <a:pPr algn="just">
                        <a:lnSpc>
                          <a:spcPct val="150000"/>
                        </a:lnSpc>
                      </a:pPr>
                      <a:r>
                        <a:rPr lang="fr-FR" sz="1600" b="1" u="sng" dirty="0">
                          <a:solidFill>
                            <a:srgbClr val="00B050"/>
                          </a:solidFill>
                          <a:latin typeface="Times New Roman" panose="02020603050405020304" pitchFamily="18" charset="0"/>
                          <a:cs typeface="Times New Roman" panose="02020603050405020304" pitchFamily="18" charset="0"/>
                        </a:rPr>
                        <a:t>REMARQUE</a:t>
                      </a:r>
                      <a:r>
                        <a:rPr lang="fr-FR" sz="1600" dirty="0">
                          <a:solidFill>
                            <a:srgbClr val="00B050"/>
                          </a:solidFill>
                          <a:latin typeface="Times New Roman" panose="02020603050405020304" pitchFamily="18" charset="0"/>
                          <a:cs typeface="Times New Roman" panose="02020603050405020304" pitchFamily="18" charset="0"/>
                        </a:rPr>
                        <a:t> </a:t>
                      </a:r>
                      <a:r>
                        <a:rPr lang="fr-FR" sz="1600" b="1" dirty="0">
                          <a:solidFill>
                            <a:srgbClr val="00B050"/>
                          </a:solidFill>
                          <a:latin typeface="Times New Roman" panose="02020603050405020304" pitchFamily="18" charset="0"/>
                          <a:cs typeface="Times New Roman" panose="02020603050405020304" pitchFamily="18" charset="0"/>
                        </a:rPr>
                        <a:t>: </a:t>
                      </a:r>
                      <a:r>
                        <a:rPr lang="fr-FR" sz="1450" b="1" dirty="0">
                          <a:solidFill>
                            <a:srgbClr val="00B050"/>
                          </a:solidFill>
                          <a:latin typeface="Times New Roman" panose="02020603050405020304" pitchFamily="18" charset="0"/>
                          <a:cs typeface="Times New Roman" panose="02020603050405020304" pitchFamily="18" charset="0"/>
                        </a:rPr>
                        <a:t>Le fait de la victime est envisagé avec nuances selon qu’il s’agit des dommages matériels ou selon que l’on est en présence des dommages résultant des atteintes aux personnes (dommages corporels). Voir à ce titre les développements consacrés à la faute de la victime.</a:t>
                      </a:r>
                    </a:p>
                  </a:txBody>
                  <a:tcPr>
                    <a:solidFill>
                      <a:schemeClr val="bg1"/>
                    </a:solidFill>
                  </a:tcPr>
                </a:tc>
                <a:extLst>
                  <a:ext uri="{0D108BD9-81ED-4DB2-BD59-A6C34878D82A}">
                    <a16:rowId xmlns:a16="http://schemas.microsoft.com/office/drawing/2014/main" val="4217131455"/>
                  </a:ext>
                </a:extLst>
              </a:tr>
            </a:tbl>
          </a:graphicData>
        </a:graphic>
      </p:graphicFrame>
      <p:sp>
        <p:nvSpPr>
          <p:cNvPr id="6" name="ZoneTexte 5">
            <a:extLst>
              <a:ext uri="{FF2B5EF4-FFF2-40B4-BE49-F238E27FC236}">
                <a16:creationId xmlns:a16="http://schemas.microsoft.com/office/drawing/2014/main" id="{0DA6DF3A-6276-4635-A0DF-A9BDAC73BEED}"/>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28139550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D008CB1-D867-5ED3-47A8-70D225339628}"/>
              </a:ext>
            </a:extLst>
          </p:cNvPr>
          <p:cNvSpPr txBox="1"/>
          <p:nvPr/>
        </p:nvSpPr>
        <p:spPr>
          <a:xfrm>
            <a:off x="101533" y="644080"/>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1/ Le </a:t>
            </a:r>
            <a:r>
              <a:rPr lang="fr-FR" b="1" dirty="0">
                <a:solidFill>
                  <a:srgbClr val="0070C0"/>
                </a:solidFill>
                <a:latin typeface="Times New Roman" pitchFamily="18"/>
                <a:cs typeface="Times New Roman" pitchFamily="18"/>
              </a:rPr>
              <a:t>vocabulaire de base </a:t>
            </a:r>
            <a:r>
              <a:rPr lang="fr-FR" sz="1800" b="1" i="0" u="none" strike="noStrike" kern="1200" cap="none" spc="0" baseline="0" dirty="0">
                <a:solidFill>
                  <a:srgbClr val="0070C0"/>
                </a:solidFill>
                <a:uFillTx/>
                <a:latin typeface="Times New Roman" pitchFamily="18"/>
                <a:cs typeface="Times New Roman" pitchFamily="18"/>
              </a:rPr>
              <a:t>(8)</a:t>
            </a:r>
          </a:p>
        </p:txBody>
      </p:sp>
      <p:graphicFrame>
        <p:nvGraphicFramePr>
          <p:cNvPr id="4" name="Tableau 3">
            <a:extLst>
              <a:ext uri="{FF2B5EF4-FFF2-40B4-BE49-F238E27FC236}">
                <a16:creationId xmlns:a16="http://schemas.microsoft.com/office/drawing/2014/main" id="{CB012412-DF22-B23A-6047-B2A875A85F41}"/>
              </a:ext>
            </a:extLst>
          </p:cNvPr>
          <p:cNvGraphicFramePr>
            <a:graphicFrameLocks noGrp="1"/>
          </p:cNvGraphicFramePr>
          <p:nvPr>
            <p:extLst>
              <p:ext uri="{D42A27DB-BD31-4B8C-83A1-F6EECF244321}">
                <p14:modId xmlns:p14="http://schemas.microsoft.com/office/powerpoint/2010/main" val="687683790"/>
              </p:ext>
            </p:extLst>
          </p:nvPr>
        </p:nvGraphicFramePr>
        <p:xfrm>
          <a:off x="42202" y="1085419"/>
          <a:ext cx="5767756" cy="5569637"/>
        </p:xfrm>
        <a:graphic>
          <a:graphicData uri="http://schemas.openxmlformats.org/drawingml/2006/table">
            <a:tbl>
              <a:tblPr firstRow="1" bandRow="1">
                <a:effectLst>
                  <a:innerShdw blurRad="63500" dist="50800" dir="10800000">
                    <a:prstClr val="black">
                      <a:alpha val="50000"/>
                    </a:prstClr>
                  </a:innerShdw>
                </a:effectLst>
                <a:tableStyleId>{5C22544A-7EE6-4342-B048-85BDC9FD1C3A}</a:tableStyleId>
              </a:tblPr>
              <a:tblGrid>
                <a:gridCol w="5767756">
                  <a:extLst>
                    <a:ext uri="{9D8B030D-6E8A-4147-A177-3AD203B41FA5}">
                      <a16:colId xmlns:a16="http://schemas.microsoft.com/office/drawing/2014/main" val="2878678817"/>
                    </a:ext>
                  </a:extLst>
                </a:gridCol>
              </a:tblGrid>
              <a:tr h="793037">
                <a:tc>
                  <a:txBody>
                    <a:bodyPr/>
                    <a:lstStyle/>
                    <a:p>
                      <a:endParaRPr lang="fr-FR" dirty="0">
                        <a:latin typeface="Times New Roman" panose="02020603050405020304" pitchFamily="18" charset="0"/>
                        <a:cs typeface="Times New Roman" panose="02020603050405020304" pitchFamily="18" charset="0"/>
                      </a:endParaRPr>
                    </a:p>
                    <a:p>
                      <a:pPr algn="ctr"/>
                      <a:r>
                        <a:rPr lang="fr-FR" sz="2700" dirty="0">
                          <a:solidFill>
                            <a:srgbClr val="0070C0"/>
                          </a:solidFill>
                          <a:latin typeface="Times New Roman" panose="02020603050405020304" pitchFamily="18" charset="0"/>
                          <a:cs typeface="Times New Roman" panose="02020603050405020304" pitchFamily="18" charset="0"/>
                        </a:rPr>
                        <a:t>FAUTE (1)</a:t>
                      </a:r>
                    </a:p>
                  </a:txBody>
                  <a:tcPr>
                    <a:solidFill>
                      <a:schemeClr val="bg1"/>
                    </a:solidFill>
                  </a:tcPr>
                </a:tc>
                <a:extLst>
                  <a:ext uri="{0D108BD9-81ED-4DB2-BD59-A6C34878D82A}">
                    <a16:rowId xmlns:a16="http://schemas.microsoft.com/office/drawing/2014/main" val="854231308"/>
                  </a:ext>
                </a:extLst>
              </a:tr>
              <a:tr h="3846748">
                <a:tc>
                  <a:txBody>
                    <a:bodyPr/>
                    <a:lstStyle/>
                    <a:p>
                      <a:pPr algn="ctr">
                        <a:lnSpc>
                          <a:spcPct val="150000"/>
                        </a:lnSpc>
                      </a:pPr>
                      <a:endParaRPr lang="fr-FR" sz="900" b="1" dirty="0">
                        <a:latin typeface="Times New Roman" panose="02020603050405020304" pitchFamily="18" charset="0"/>
                        <a:cs typeface="Times New Roman" panose="02020603050405020304" pitchFamily="18" charset="0"/>
                      </a:endParaRPr>
                    </a:p>
                    <a:p>
                      <a:pPr algn="just">
                        <a:lnSpc>
                          <a:spcPct val="150000"/>
                        </a:lnSpc>
                      </a:pPr>
                      <a:r>
                        <a:rPr lang="fr-FR" sz="1600" b="1" dirty="0">
                          <a:latin typeface="Times New Roman" panose="02020603050405020304" pitchFamily="18" charset="0"/>
                          <a:cs typeface="Times New Roman" panose="02020603050405020304" pitchFamily="18" charset="0"/>
                        </a:rPr>
                        <a:t>On peut définir </a:t>
                      </a:r>
                      <a:r>
                        <a:rPr lang="fr-FR" sz="16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 faute</a:t>
                      </a:r>
                      <a:r>
                        <a:rPr lang="fr-FR" sz="1600" b="1" u="none"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1600" b="1" dirty="0">
                          <a:effectLst/>
                          <a:latin typeface="Times New Roman" panose="02020603050405020304" pitchFamily="18" charset="0"/>
                          <a:cs typeface="Times New Roman" panose="02020603050405020304" pitchFamily="18" charset="0"/>
                        </a:rPr>
                        <a:t>en droit de la responsabilité civile </a:t>
                      </a:r>
                      <a:r>
                        <a:rPr lang="fr-FR" sz="1600" b="1" dirty="0">
                          <a:latin typeface="Times New Roman" panose="02020603050405020304" pitchFamily="18" charset="0"/>
                          <a:cs typeface="Times New Roman" panose="02020603050405020304" pitchFamily="18" charset="0"/>
                        </a:rPr>
                        <a:t>comme un fait volontaire (</a:t>
                      </a:r>
                      <a:r>
                        <a:rPr lang="fr-FR" sz="1500" b="1" i="1" dirty="0">
                          <a:latin typeface="Times New Roman" panose="02020603050405020304" pitchFamily="18" charset="0"/>
                          <a:cs typeface="Times New Roman" panose="02020603050405020304" pitchFamily="18" charset="0"/>
                        </a:rPr>
                        <a:t>faute volontaire</a:t>
                      </a:r>
                      <a:r>
                        <a:rPr lang="fr-FR" sz="1600" b="1" dirty="0">
                          <a:latin typeface="Times New Roman" panose="02020603050405020304" pitchFamily="18" charset="0"/>
                          <a:cs typeface="Times New Roman" panose="02020603050405020304" pitchFamily="18" charset="0"/>
                        </a:rPr>
                        <a:t>) ou non (</a:t>
                      </a:r>
                      <a:r>
                        <a:rPr lang="fr-FR" sz="1500" b="1" i="1" dirty="0">
                          <a:latin typeface="Times New Roman" panose="02020603050405020304" pitchFamily="18" charset="0"/>
                          <a:cs typeface="Times New Roman" panose="02020603050405020304" pitchFamily="18" charset="0"/>
                        </a:rPr>
                        <a:t>faute non volontaire</a:t>
                      </a:r>
                      <a:r>
                        <a:rPr lang="fr-FR" sz="1600" b="1" dirty="0">
                          <a:latin typeface="Times New Roman" panose="02020603050405020304" pitchFamily="18" charset="0"/>
                          <a:cs typeface="Times New Roman" panose="02020603050405020304" pitchFamily="18" charset="0"/>
                        </a:rPr>
                        <a:t>), par omission (</a:t>
                      </a:r>
                      <a:r>
                        <a:rPr lang="fr-FR" sz="1600" b="1" i="1" dirty="0">
                          <a:latin typeface="Times New Roman" panose="02020603050405020304" pitchFamily="18" charset="0"/>
                          <a:cs typeface="Times New Roman" panose="02020603050405020304" pitchFamily="18" charset="0"/>
                        </a:rPr>
                        <a:t>faute par omission</a:t>
                      </a:r>
                      <a:r>
                        <a:rPr lang="fr-FR" sz="1600" b="1" dirty="0">
                          <a:latin typeface="Times New Roman" panose="02020603050405020304" pitchFamily="18" charset="0"/>
                          <a:cs typeface="Times New Roman" panose="02020603050405020304" pitchFamily="18" charset="0"/>
                        </a:rPr>
                        <a:t>) ou par commission (</a:t>
                      </a:r>
                      <a:r>
                        <a:rPr lang="fr-FR" sz="1500" b="1" i="1" dirty="0">
                          <a:latin typeface="Times New Roman" panose="02020603050405020304" pitchFamily="18" charset="0"/>
                          <a:cs typeface="Times New Roman" panose="02020603050405020304" pitchFamily="18" charset="0"/>
                        </a:rPr>
                        <a:t>faute par commission</a:t>
                      </a:r>
                      <a:r>
                        <a:rPr lang="fr-FR" sz="1600" b="1" dirty="0">
                          <a:latin typeface="Times New Roman" panose="02020603050405020304" pitchFamily="18" charset="0"/>
                          <a:cs typeface="Times New Roman" panose="02020603050405020304" pitchFamily="18" charset="0"/>
                        </a:rPr>
                        <a:t>), de façon intentionnelle </a:t>
                      </a:r>
                      <a:r>
                        <a:rPr lang="fr-FR" sz="1600" b="1" i="1" dirty="0">
                          <a:latin typeface="Times New Roman" panose="02020603050405020304" pitchFamily="18" charset="0"/>
                          <a:cs typeface="Times New Roman" panose="02020603050405020304" pitchFamily="18" charset="0"/>
                        </a:rPr>
                        <a:t>(</a:t>
                      </a:r>
                      <a:r>
                        <a:rPr lang="fr-FR" sz="1500" b="1" i="1" dirty="0">
                          <a:latin typeface="Times New Roman" panose="02020603050405020304" pitchFamily="18" charset="0"/>
                          <a:cs typeface="Times New Roman" panose="02020603050405020304" pitchFamily="18" charset="0"/>
                        </a:rPr>
                        <a:t>faute intentionnelle</a:t>
                      </a:r>
                      <a:r>
                        <a:rPr lang="fr-FR" sz="1600" b="1" i="1" dirty="0">
                          <a:latin typeface="Times New Roman" panose="02020603050405020304" pitchFamily="18" charset="0"/>
                          <a:cs typeface="Times New Roman" panose="02020603050405020304" pitchFamily="18" charset="0"/>
                        </a:rPr>
                        <a:t>)</a:t>
                      </a:r>
                      <a:r>
                        <a:rPr lang="fr-FR" sz="1600" b="1" dirty="0">
                          <a:latin typeface="Times New Roman" panose="02020603050405020304" pitchFamily="18" charset="0"/>
                          <a:cs typeface="Times New Roman" panose="02020603050405020304" pitchFamily="18" charset="0"/>
                        </a:rPr>
                        <a:t> ou non (</a:t>
                      </a:r>
                      <a:r>
                        <a:rPr lang="fr-FR" sz="1500" b="1" i="1" dirty="0">
                          <a:latin typeface="Times New Roman" panose="02020603050405020304" pitchFamily="18" charset="0"/>
                          <a:cs typeface="Times New Roman" panose="02020603050405020304" pitchFamily="18" charset="0"/>
                        </a:rPr>
                        <a:t>faute non intentionnelle</a:t>
                      </a:r>
                      <a:r>
                        <a:rPr lang="fr-FR" sz="1600" b="1" dirty="0">
                          <a:latin typeface="Times New Roman" panose="02020603050405020304" pitchFamily="18" charset="0"/>
                          <a:cs typeface="Times New Roman" panose="02020603050405020304" pitchFamily="18" charset="0"/>
                        </a:rPr>
                        <a:t>) cause un préjudice réparable à autrui.</a:t>
                      </a:r>
                    </a:p>
                    <a:p>
                      <a:pPr algn="just">
                        <a:lnSpc>
                          <a:spcPct val="150000"/>
                        </a:lnSpc>
                      </a:pPr>
                      <a:r>
                        <a:rPr lang="fr-FR" sz="1600" b="1" dirty="0">
                          <a:latin typeface="Times New Roman" panose="02020603050405020304" pitchFamily="18" charset="0"/>
                          <a:cs typeface="Times New Roman" panose="02020603050405020304" pitchFamily="18" charset="0"/>
                        </a:rPr>
                        <a:t>La faute dont il s’agit est de nature civile, par opposition à la faute pénale (</a:t>
                      </a:r>
                      <a:r>
                        <a:rPr lang="fr-FR" sz="1500" b="1" i="1" dirty="0">
                          <a:latin typeface="Times New Roman" panose="02020603050405020304" pitchFamily="18" charset="0"/>
                          <a:cs typeface="Times New Roman" panose="02020603050405020304" pitchFamily="18" charset="0"/>
                        </a:rPr>
                        <a:t>celle-ci entraîne la responsabilité pénale de son auteur</a:t>
                      </a:r>
                      <a:r>
                        <a:rPr lang="fr-FR" sz="1600" b="1" dirty="0">
                          <a:latin typeface="Times New Roman" panose="02020603050405020304" pitchFamily="18" charset="0"/>
                          <a:cs typeface="Times New Roman" panose="02020603050405020304" pitchFamily="18" charset="0"/>
                        </a:rPr>
                        <a:t>). Cette faute doit souvent être causale.</a:t>
                      </a:r>
                    </a:p>
                    <a:p>
                      <a:pPr algn="ctr">
                        <a:lnSpc>
                          <a:spcPct val="150000"/>
                        </a:lnSpc>
                      </a:pPr>
                      <a:endParaRPr lang="fr-FR" sz="900" dirty="0">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3216477544"/>
                  </a:ext>
                </a:extLst>
              </a:tr>
              <a:tr h="929852">
                <a:tc>
                  <a:txBody>
                    <a:bodyPr/>
                    <a:lstStyle/>
                    <a:p>
                      <a:pPr algn="just">
                        <a:lnSpc>
                          <a:spcPct val="150000"/>
                        </a:lnSpc>
                      </a:pPr>
                      <a:r>
                        <a:rPr lang="fr-FR" sz="1800" b="1" u="sng" dirty="0">
                          <a:solidFill>
                            <a:srgbClr val="00B050"/>
                          </a:solidFill>
                          <a:latin typeface="Times New Roman" panose="02020603050405020304" pitchFamily="18" charset="0"/>
                          <a:cs typeface="Times New Roman" panose="02020603050405020304" pitchFamily="18" charset="0"/>
                        </a:rPr>
                        <a:t>REMARQUE</a:t>
                      </a:r>
                      <a:r>
                        <a:rPr lang="fr-FR" sz="1800" b="1" dirty="0">
                          <a:solidFill>
                            <a:srgbClr val="00B050"/>
                          </a:solidFill>
                          <a:latin typeface="Times New Roman" panose="02020603050405020304" pitchFamily="18" charset="0"/>
                          <a:cs typeface="Times New Roman" panose="02020603050405020304" pitchFamily="18" charset="0"/>
                        </a:rPr>
                        <a:t> : La faute n’est pas définie par le législateur CIMA.</a:t>
                      </a:r>
                      <a:endParaRPr lang="fr-FR" sz="2400" b="1" dirty="0">
                        <a:solidFill>
                          <a:srgbClr val="00B050"/>
                        </a:solidFill>
                        <a:latin typeface="Times New Roman" panose="02020603050405020304" pitchFamily="18" charset="0"/>
                        <a:cs typeface="Times New Roman" panose="02020603050405020304" pitchFamily="18" charset="0"/>
                      </a:endParaRPr>
                    </a:p>
                  </a:txBody>
                  <a:tcPr anchor="ctr">
                    <a:solidFill>
                      <a:schemeClr val="bg1"/>
                    </a:solidFill>
                  </a:tcPr>
                </a:tc>
                <a:extLst>
                  <a:ext uri="{0D108BD9-81ED-4DB2-BD59-A6C34878D82A}">
                    <a16:rowId xmlns:a16="http://schemas.microsoft.com/office/drawing/2014/main" val="4217131455"/>
                  </a:ext>
                </a:extLst>
              </a:tr>
            </a:tbl>
          </a:graphicData>
        </a:graphic>
      </p:graphicFrame>
      <p:graphicFrame>
        <p:nvGraphicFramePr>
          <p:cNvPr id="6" name="Tableau 5">
            <a:extLst>
              <a:ext uri="{FF2B5EF4-FFF2-40B4-BE49-F238E27FC236}">
                <a16:creationId xmlns:a16="http://schemas.microsoft.com/office/drawing/2014/main" id="{FA5C1257-4CC4-31F2-2EA4-1E14F0B79C9B}"/>
              </a:ext>
            </a:extLst>
          </p:cNvPr>
          <p:cNvGraphicFramePr>
            <a:graphicFrameLocks noGrp="1"/>
          </p:cNvGraphicFramePr>
          <p:nvPr>
            <p:extLst>
              <p:ext uri="{D42A27DB-BD31-4B8C-83A1-F6EECF244321}">
                <p14:modId xmlns:p14="http://schemas.microsoft.com/office/powerpoint/2010/main" val="1703707537"/>
              </p:ext>
            </p:extLst>
          </p:nvPr>
        </p:nvGraphicFramePr>
        <p:xfrm>
          <a:off x="5880294" y="1097143"/>
          <a:ext cx="6269504" cy="5569639"/>
        </p:xfrm>
        <a:graphic>
          <a:graphicData uri="http://schemas.openxmlformats.org/drawingml/2006/table">
            <a:tbl>
              <a:tblPr firstRow="1" bandRow="1">
                <a:effectLst>
                  <a:innerShdw blurRad="63500" dist="50800" dir="13500000">
                    <a:prstClr val="black">
                      <a:alpha val="50000"/>
                    </a:prstClr>
                  </a:innerShdw>
                </a:effectLst>
                <a:tableStyleId>{5C22544A-7EE6-4342-B048-85BDC9FD1C3A}</a:tableStyleId>
              </a:tblPr>
              <a:tblGrid>
                <a:gridCol w="6269504">
                  <a:extLst>
                    <a:ext uri="{9D8B030D-6E8A-4147-A177-3AD203B41FA5}">
                      <a16:colId xmlns:a16="http://schemas.microsoft.com/office/drawing/2014/main" val="2878678817"/>
                    </a:ext>
                  </a:extLst>
                </a:gridCol>
              </a:tblGrid>
              <a:tr h="838125">
                <a:tc>
                  <a:txBody>
                    <a:bodyPr/>
                    <a:lstStyle/>
                    <a:p>
                      <a:endParaRPr lang="fr-FR" dirty="0">
                        <a:latin typeface="Times New Roman" panose="02020603050405020304" pitchFamily="18" charset="0"/>
                        <a:cs typeface="Times New Roman" panose="02020603050405020304" pitchFamily="18" charset="0"/>
                      </a:endParaRPr>
                    </a:p>
                    <a:p>
                      <a:pPr algn="ctr"/>
                      <a:r>
                        <a:rPr lang="fr-FR" sz="2700" dirty="0">
                          <a:solidFill>
                            <a:srgbClr val="00B050"/>
                          </a:solidFill>
                          <a:latin typeface="Times New Roman" panose="02020603050405020304" pitchFamily="18" charset="0"/>
                          <a:cs typeface="Times New Roman" panose="02020603050405020304" pitchFamily="18" charset="0"/>
                        </a:rPr>
                        <a:t>FAUTE (2)</a:t>
                      </a:r>
                    </a:p>
                  </a:txBody>
                  <a:tcPr>
                    <a:solidFill>
                      <a:schemeClr val="bg1"/>
                    </a:solidFill>
                  </a:tcPr>
                </a:tc>
                <a:extLst>
                  <a:ext uri="{0D108BD9-81ED-4DB2-BD59-A6C34878D82A}">
                    <a16:rowId xmlns:a16="http://schemas.microsoft.com/office/drawing/2014/main" val="854231308"/>
                  </a:ext>
                </a:extLst>
              </a:tr>
              <a:tr h="3648310">
                <a:tc>
                  <a:txBody>
                    <a:bodyPr/>
                    <a:lstStyle/>
                    <a:p>
                      <a:pPr algn="just">
                        <a:lnSpc>
                          <a:spcPct val="150000"/>
                        </a:lnSpc>
                      </a:pPr>
                      <a:r>
                        <a:rPr lang="fr-FR" sz="1800" b="1" dirty="0">
                          <a:latin typeface="Times New Roman" panose="02020603050405020304" pitchFamily="18" charset="0"/>
                          <a:cs typeface="Times New Roman" panose="02020603050405020304" pitchFamily="18" charset="0"/>
                        </a:rPr>
                        <a:t>Dans son régime, la faute peut être tantôt prouvée tantôt présumée.</a:t>
                      </a:r>
                    </a:p>
                    <a:p>
                      <a:pPr algn="just">
                        <a:lnSpc>
                          <a:spcPct val="150000"/>
                        </a:lnSpc>
                      </a:pPr>
                      <a:r>
                        <a:rPr lang="fr-FR" sz="1800" b="1" dirty="0">
                          <a:latin typeface="Times New Roman" panose="02020603050405020304" pitchFamily="18" charset="0"/>
                          <a:cs typeface="Times New Roman" panose="02020603050405020304" pitchFamily="18" charset="0"/>
                        </a:rPr>
                        <a:t>Le régime de la faute prouvée est celui qui exige que le demandeur à l’action en réparation rapporte la preuve de ses éléments constitutifs au moment de la mise en œuvre de ladite action. </a:t>
                      </a:r>
                    </a:p>
                    <a:p>
                      <a:pPr algn="just">
                        <a:lnSpc>
                          <a:spcPct val="150000"/>
                        </a:lnSpc>
                      </a:pPr>
                      <a:r>
                        <a:rPr lang="fr-FR" sz="1800" b="1" dirty="0">
                          <a:latin typeface="Times New Roman" panose="02020603050405020304" pitchFamily="18" charset="0"/>
                          <a:cs typeface="Times New Roman" panose="02020603050405020304" pitchFamily="18" charset="0"/>
                        </a:rPr>
                        <a:t>Le régime de la faute présumée renverse la charge de la faute sur le défendeur et dispense le demandeur de la mettre en œuvre au moment de sa demande. </a:t>
                      </a:r>
                    </a:p>
                  </a:txBody>
                  <a:tcPr>
                    <a:solidFill>
                      <a:schemeClr val="bg1"/>
                    </a:solidFill>
                  </a:tcPr>
                </a:tc>
                <a:extLst>
                  <a:ext uri="{0D108BD9-81ED-4DB2-BD59-A6C34878D82A}">
                    <a16:rowId xmlns:a16="http://schemas.microsoft.com/office/drawing/2014/main" val="3216477544"/>
                  </a:ext>
                </a:extLst>
              </a:tr>
              <a:tr h="986030">
                <a:tc>
                  <a:txBody>
                    <a:bodyPr/>
                    <a:lstStyle/>
                    <a:p>
                      <a:pPr algn="just">
                        <a:lnSpc>
                          <a:spcPct val="150000"/>
                        </a:lnSpc>
                      </a:pPr>
                      <a:r>
                        <a:rPr lang="fr-FR" sz="1800" b="1" u="sng" dirty="0">
                          <a:solidFill>
                            <a:srgbClr val="0070C0"/>
                          </a:solidFill>
                          <a:latin typeface="Times New Roman" panose="02020603050405020304" pitchFamily="18" charset="0"/>
                          <a:cs typeface="Times New Roman" panose="02020603050405020304" pitchFamily="18" charset="0"/>
                        </a:rPr>
                        <a:t>REMARQUE</a:t>
                      </a:r>
                      <a:r>
                        <a:rPr lang="fr-FR" sz="1800" dirty="0">
                          <a:solidFill>
                            <a:srgbClr val="0070C0"/>
                          </a:solidFill>
                          <a:latin typeface="Times New Roman" panose="02020603050405020304" pitchFamily="18" charset="0"/>
                          <a:cs typeface="Times New Roman" panose="02020603050405020304" pitchFamily="18" charset="0"/>
                        </a:rPr>
                        <a:t> </a:t>
                      </a:r>
                      <a:r>
                        <a:rPr lang="fr-FR" sz="1800" b="1" dirty="0">
                          <a:solidFill>
                            <a:srgbClr val="0070C0"/>
                          </a:solidFill>
                          <a:latin typeface="Times New Roman" panose="02020603050405020304" pitchFamily="18" charset="0"/>
                          <a:cs typeface="Times New Roman" panose="02020603050405020304" pitchFamily="18" charset="0"/>
                        </a:rPr>
                        <a:t>: La preuve de la faute est en principe libre en matière de responsabilité civile.</a:t>
                      </a:r>
                    </a:p>
                  </a:txBody>
                  <a:tcPr>
                    <a:solidFill>
                      <a:schemeClr val="bg1"/>
                    </a:solidFill>
                  </a:tcPr>
                </a:tc>
                <a:extLst>
                  <a:ext uri="{0D108BD9-81ED-4DB2-BD59-A6C34878D82A}">
                    <a16:rowId xmlns:a16="http://schemas.microsoft.com/office/drawing/2014/main" val="4217131455"/>
                  </a:ext>
                </a:extLst>
              </a:tr>
            </a:tbl>
          </a:graphicData>
        </a:graphic>
      </p:graphicFrame>
      <p:sp>
        <p:nvSpPr>
          <p:cNvPr id="7" name="ZoneTexte 6">
            <a:extLst>
              <a:ext uri="{FF2B5EF4-FFF2-40B4-BE49-F238E27FC236}">
                <a16:creationId xmlns:a16="http://schemas.microsoft.com/office/drawing/2014/main" id="{F031569B-1221-4517-A06B-2D8E18463E1D}"/>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31768663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D008CB1-D867-5ED3-47A8-70D225339628}"/>
              </a:ext>
            </a:extLst>
          </p:cNvPr>
          <p:cNvSpPr txBox="1"/>
          <p:nvPr/>
        </p:nvSpPr>
        <p:spPr>
          <a:xfrm>
            <a:off x="101527" y="589472"/>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1/ Le </a:t>
            </a:r>
            <a:r>
              <a:rPr lang="fr-FR" b="1" dirty="0">
                <a:solidFill>
                  <a:srgbClr val="0070C0"/>
                </a:solidFill>
                <a:latin typeface="Times New Roman" pitchFamily="18"/>
                <a:cs typeface="Times New Roman" pitchFamily="18"/>
              </a:rPr>
              <a:t>vocabulaire de base </a:t>
            </a:r>
            <a:r>
              <a:rPr lang="fr-FR" sz="1800" b="1" i="0" u="none" strike="noStrike" kern="1200" cap="none" spc="0" baseline="0" dirty="0">
                <a:solidFill>
                  <a:srgbClr val="0070C0"/>
                </a:solidFill>
                <a:uFillTx/>
                <a:latin typeface="Times New Roman" pitchFamily="18"/>
                <a:cs typeface="Times New Roman" pitchFamily="18"/>
              </a:rPr>
              <a:t>(9)</a:t>
            </a:r>
          </a:p>
        </p:txBody>
      </p:sp>
      <p:graphicFrame>
        <p:nvGraphicFramePr>
          <p:cNvPr id="5" name="Tableau 4">
            <a:extLst>
              <a:ext uri="{FF2B5EF4-FFF2-40B4-BE49-F238E27FC236}">
                <a16:creationId xmlns:a16="http://schemas.microsoft.com/office/drawing/2014/main" id="{CE890303-C58B-ACC7-0D9F-B88CDA38B507}"/>
              </a:ext>
            </a:extLst>
          </p:cNvPr>
          <p:cNvGraphicFramePr>
            <a:graphicFrameLocks noGrp="1"/>
          </p:cNvGraphicFramePr>
          <p:nvPr>
            <p:extLst>
              <p:ext uri="{D42A27DB-BD31-4B8C-83A1-F6EECF244321}">
                <p14:modId xmlns:p14="http://schemas.microsoft.com/office/powerpoint/2010/main" val="1169613362"/>
              </p:ext>
            </p:extLst>
          </p:nvPr>
        </p:nvGraphicFramePr>
        <p:xfrm>
          <a:off x="70338" y="1001011"/>
          <a:ext cx="12079457" cy="5638940"/>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521813">
                <a:tc>
                  <a:txBody>
                    <a:bodyPr/>
                    <a:lstStyle/>
                    <a:p>
                      <a:pPr algn="ctr"/>
                      <a:r>
                        <a:rPr lang="fr-FR" sz="2700" dirty="0">
                          <a:latin typeface="Times New Roman" panose="02020603050405020304" pitchFamily="18" charset="0"/>
                          <a:cs typeface="Times New Roman" panose="02020603050405020304" pitchFamily="18" charset="0"/>
                        </a:rPr>
                        <a:t>IMPLICATION / COLLISION (1)</a:t>
                      </a:r>
                    </a:p>
                  </a:txBody>
                  <a:tcPr/>
                </a:tc>
                <a:extLst>
                  <a:ext uri="{0D108BD9-81ED-4DB2-BD59-A6C34878D82A}">
                    <a16:rowId xmlns:a16="http://schemas.microsoft.com/office/drawing/2014/main" val="854231308"/>
                  </a:ext>
                </a:extLst>
              </a:tr>
              <a:tr h="4732356">
                <a:tc>
                  <a:txBody>
                    <a:bodyPr/>
                    <a:lstStyle/>
                    <a:p>
                      <a:pPr algn="just">
                        <a:lnSpc>
                          <a:spcPct val="150000"/>
                        </a:lnSpc>
                      </a:pPr>
                      <a:r>
                        <a:rPr lang="fr-FR" sz="1600" b="1" dirty="0">
                          <a:latin typeface="Times New Roman" panose="02020603050405020304" pitchFamily="18" charset="0"/>
                          <a:cs typeface="Times New Roman" panose="02020603050405020304" pitchFamily="18" charset="0"/>
                        </a:rPr>
                        <a:t>L’implication et la collision rentrent dans des logiques différentes des politiques législatives liées aux conséquences pécuniaires de la responsabilité civile mettant en œuvre des véhicules terrestres à moteur. Ces deux notions doivent être étudiées en même temps que le lien de causalité et surtout de l’imputation de la charge définitive de l’obligation de réparer les dommages encourus. </a:t>
                      </a:r>
                    </a:p>
                    <a:p>
                      <a:pPr algn="just">
                        <a:lnSpc>
                          <a:spcPct val="150000"/>
                        </a:lnSpc>
                      </a:pPr>
                      <a:r>
                        <a:rPr lang="fr-FR" sz="1600" b="1" dirty="0">
                          <a:latin typeface="Times New Roman" panose="02020603050405020304" pitchFamily="18" charset="0"/>
                          <a:cs typeface="Times New Roman" panose="02020603050405020304" pitchFamily="18" charset="0"/>
                        </a:rPr>
                        <a:t>On entend par </a:t>
                      </a:r>
                      <a:r>
                        <a:rPr lang="fr-FR" sz="16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lien de causalité</a:t>
                      </a:r>
                      <a:r>
                        <a:rPr lang="fr-FR" sz="1600" b="1" u="sng" dirty="0">
                          <a:latin typeface="Times New Roman" panose="02020603050405020304" pitchFamily="18" charset="0"/>
                          <a:cs typeface="Times New Roman" panose="02020603050405020304" pitchFamily="18" charset="0"/>
                        </a:rPr>
                        <a:t> </a:t>
                      </a:r>
                      <a:r>
                        <a:rPr lang="fr-FR" sz="1600" b="1" dirty="0">
                          <a:latin typeface="Times New Roman" panose="02020603050405020304" pitchFamily="18" charset="0"/>
                          <a:cs typeface="Times New Roman" panose="02020603050405020304" pitchFamily="18" charset="0"/>
                        </a:rPr>
                        <a:t>(</a:t>
                      </a:r>
                      <a:r>
                        <a:rPr lang="fr-FR" sz="1600" b="1" i="1" dirty="0">
                          <a:latin typeface="Times New Roman" panose="02020603050405020304" pitchFamily="18" charset="0"/>
                          <a:cs typeface="Times New Roman" panose="02020603050405020304" pitchFamily="18" charset="0"/>
                        </a:rPr>
                        <a:t>ou lien de cause à effet</a:t>
                      </a:r>
                      <a:r>
                        <a:rPr lang="fr-FR" sz="1600" b="1" dirty="0">
                          <a:latin typeface="Times New Roman" panose="02020603050405020304" pitchFamily="18" charset="0"/>
                          <a:cs typeface="Times New Roman" panose="02020603050405020304" pitchFamily="18" charset="0"/>
                        </a:rPr>
                        <a:t>) toute séquence d’analyse détaillée des faits qui rattache ceux-ci à des dommages qui en découlent et à un ou plusieurs acteurs. La séquence d’analyse consiste à examiner le rattachement entre des circonstances, des dommages et des personnes par le fait desquels ces dommages sont survenus. Il s’agit souvent de déterminer les auteurs pour leur imputer les responsabilités encourues.  </a:t>
                      </a:r>
                    </a:p>
                    <a:p>
                      <a:pPr algn="just">
                        <a:lnSpc>
                          <a:spcPct val="150000"/>
                        </a:lnSpc>
                      </a:pPr>
                      <a:r>
                        <a:rPr lang="fr-FR" sz="16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L’imputation</a:t>
                      </a:r>
                      <a:r>
                        <a:rPr lang="fr-FR" sz="1600" b="1" dirty="0">
                          <a:latin typeface="Times New Roman" panose="02020603050405020304" pitchFamily="18" charset="0"/>
                          <a:cs typeface="Times New Roman" panose="02020603050405020304" pitchFamily="18" charset="0"/>
                        </a:rPr>
                        <a:t> qui lui est voisine consiste en un </a:t>
                      </a:r>
                      <a:r>
                        <a:rPr lang="fr-FR" sz="1600" b="1" dirty="0">
                          <a:solidFill>
                            <a:schemeClr val="accent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faisceau d’indices</a:t>
                      </a:r>
                      <a:r>
                        <a:rPr lang="fr-FR" sz="1600" b="1" dirty="0">
                          <a:latin typeface="Times New Roman" panose="02020603050405020304" pitchFamily="18" charset="0"/>
                          <a:cs typeface="Times New Roman" panose="02020603050405020304" pitchFamily="18" charset="0"/>
                        </a:rPr>
                        <a:t> </a:t>
                      </a:r>
                      <a:r>
                        <a:rPr lang="fr-FR" sz="1600" b="1" dirty="0">
                          <a:solidFill>
                            <a:schemeClr val="accent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qui permettent de rattacher un fait dommageable à une plusieurs personnes</a:t>
                      </a:r>
                      <a:r>
                        <a:rPr lang="fr-FR" sz="1600" b="1" dirty="0">
                          <a:latin typeface="Times New Roman" panose="02020603050405020304" pitchFamily="18" charset="0"/>
                          <a:cs typeface="Times New Roman" panose="02020603050405020304" pitchFamily="18" charset="0"/>
                        </a:rPr>
                        <a:t>. Il est alors question d’établir un rapport de cause à effet entre une ou plusieurs personnes (</a:t>
                      </a:r>
                      <a:r>
                        <a:rPr lang="fr-FR" sz="1500" b="1" i="1" dirty="0">
                          <a:latin typeface="Times New Roman" panose="02020603050405020304" pitchFamily="18" charset="0"/>
                          <a:cs typeface="Times New Roman" panose="02020603050405020304" pitchFamily="18" charset="0"/>
                        </a:rPr>
                        <a:t>responsabilité du fait personnel</a:t>
                      </a:r>
                      <a:r>
                        <a:rPr lang="fr-FR" sz="1600" b="1" dirty="0">
                          <a:latin typeface="Times New Roman" panose="02020603050405020304" pitchFamily="18" charset="0"/>
                          <a:cs typeface="Times New Roman" panose="02020603050405020304" pitchFamily="18" charset="0"/>
                        </a:rPr>
                        <a:t>), les choses qui sont sous leur garde (</a:t>
                      </a:r>
                      <a:r>
                        <a:rPr lang="fr-FR" sz="1500" b="1" i="1" dirty="0">
                          <a:latin typeface="Times New Roman" panose="02020603050405020304" pitchFamily="18" charset="0"/>
                          <a:cs typeface="Times New Roman" panose="02020603050405020304" pitchFamily="18" charset="0"/>
                        </a:rPr>
                        <a:t>responsabilité du fait des choses</a:t>
                      </a:r>
                      <a:r>
                        <a:rPr lang="fr-FR" sz="1600" b="1" dirty="0">
                          <a:latin typeface="Times New Roman" panose="02020603050405020304" pitchFamily="18" charset="0"/>
                          <a:cs typeface="Times New Roman" panose="02020603050405020304" pitchFamily="18" charset="0"/>
                        </a:rPr>
                        <a:t>) ou des personnes dont on doit répondre (</a:t>
                      </a:r>
                      <a:r>
                        <a:rPr lang="fr-FR" sz="1500" b="1" i="1" dirty="0">
                          <a:latin typeface="Times New Roman" panose="02020603050405020304" pitchFamily="18" charset="0"/>
                          <a:cs typeface="Times New Roman" panose="02020603050405020304" pitchFamily="18" charset="0"/>
                        </a:rPr>
                        <a:t>responsabilité du fait d’autrui</a:t>
                      </a:r>
                      <a:r>
                        <a:rPr lang="fr-FR" sz="1600" b="1" dirty="0">
                          <a:latin typeface="Times New Roman" panose="02020603050405020304" pitchFamily="18" charset="0"/>
                          <a:cs typeface="Times New Roman" panose="02020603050405020304" pitchFamily="18" charset="0"/>
                        </a:rPr>
                        <a:t>). </a:t>
                      </a:r>
                    </a:p>
                    <a:p>
                      <a:pPr algn="just">
                        <a:lnSpc>
                          <a:spcPct val="150000"/>
                        </a:lnSpc>
                      </a:pPr>
                      <a:r>
                        <a:rPr lang="fr-FR" sz="1600" b="1" dirty="0">
                          <a:latin typeface="Times New Roman" panose="02020603050405020304" pitchFamily="18" charset="0"/>
                          <a:cs typeface="Times New Roman" panose="02020603050405020304" pitchFamily="18" charset="0"/>
                        </a:rPr>
                        <a:t>Dans le Livre 2 du Code CIMA, nous n’avons noté aucune référence à une causalité axée sur l’implication. Le terme que ce législateur supranational a retenu à plusieurs titres (</a:t>
                      </a:r>
                      <a:r>
                        <a:rPr lang="fr-FR" sz="1500" b="1" i="1" dirty="0">
                          <a:latin typeface="Times New Roman" panose="02020603050405020304" pitchFamily="18" charset="0"/>
                          <a:cs typeface="Times New Roman" panose="02020603050405020304" pitchFamily="18" charset="0"/>
                        </a:rPr>
                        <a:t>aussi bien explicitement qu’implicitement</a:t>
                      </a:r>
                      <a:r>
                        <a:rPr lang="fr-FR" sz="1600" b="1" dirty="0">
                          <a:latin typeface="Times New Roman" panose="02020603050405020304" pitchFamily="18" charset="0"/>
                          <a:cs typeface="Times New Roman" panose="02020603050405020304" pitchFamily="18" charset="0"/>
                        </a:rPr>
                        <a:t>) est la collision.</a:t>
                      </a:r>
                    </a:p>
                    <a:p>
                      <a:pPr algn="ctr">
                        <a:lnSpc>
                          <a:spcPct val="150000"/>
                        </a:lnSpc>
                      </a:pPr>
                      <a:endParaRPr lang="fr-FR" sz="400"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r h="384771">
                <a:tc>
                  <a:txBody>
                    <a:bodyPr/>
                    <a:lstStyle/>
                    <a:p>
                      <a:pPr algn="just"/>
                      <a:r>
                        <a:rPr lang="fr-FR" b="1" u="sng" dirty="0">
                          <a:solidFill>
                            <a:srgbClr val="0070C0"/>
                          </a:solidFill>
                          <a:latin typeface="Times New Roman" panose="02020603050405020304" pitchFamily="18" charset="0"/>
                          <a:cs typeface="Times New Roman" panose="02020603050405020304" pitchFamily="18" charset="0"/>
                        </a:rPr>
                        <a:t>REMARQUE</a:t>
                      </a:r>
                      <a:r>
                        <a:rPr lang="fr-FR" dirty="0">
                          <a:solidFill>
                            <a:srgbClr val="0070C0"/>
                          </a:solidFill>
                          <a:latin typeface="Times New Roman" panose="02020603050405020304" pitchFamily="18" charset="0"/>
                          <a:cs typeface="Times New Roman" panose="02020603050405020304" pitchFamily="18" charset="0"/>
                        </a:rPr>
                        <a:t> </a:t>
                      </a:r>
                      <a:r>
                        <a:rPr lang="fr-FR" b="1" dirty="0">
                          <a:solidFill>
                            <a:srgbClr val="0070C0"/>
                          </a:solidFill>
                          <a:latin typeface="Times New Roman" panose="02020603050405020304" pitchFamily="18" charset="0"/>
                          <a:cs typeface="Times New Roman" panose="02020603050405020304" pitchFamily="18" charset="0"/>
                        </a:rPr>
                        <a:t>: Le législateur ne définit pas souvent la collision ou l’implication.</a:t>
                      </a:r>
                      <a:endParaRPr lang="fr-FR" dirty="0">
                        <a:solidFill>
                          <a:srgbClr val="0070C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217131455"/>
                  </a:ext>
                </a:extLst>
              </a:tr>
            </a:tbl>
          </a:graphicData>
        </a:graphic>
      </p:graphicFrame>
      <p:sp>
        <p:nvSpPr>
          <p:cNvPr id="6" name="ZoneTexte 5">
            <a:extLst>
              <a:ext uri="{FF2B5EF4-FFF2-40B4-BE49-F238E27FC236}">
                <a16:creationId xmlns:a16="http://schemas.microsoft.com/office/drawing/2014/main" id="{26878C3E-9E98-40BB-A347-8EAF946AB67B}"/>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19217279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D008CB1-D867-5ED3-47A8-70D225339628}"/>
              </a:ext>
            </a:extLst>
          </p:cNvPr>
          <p:cNvSpPr txBox="1"/>
          <p:nvPr/>
        </p:nvSpPr>
        <p:spPr>
          <a:xfrm>
            <a:off x="129663" y="658148"/>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1/ Le </a:t>
            </a:r>
            <a:r>
              <a:rPr lang="fr-FR" b="1" dirty="0">
                <a:solidFill>
                  <a:srgbClr val="0070C0"/>
                </a:solidFill>
                <a:latin typeface="Times New Roman" pitchFamily="18"/>
                <a:cs typeface="Times New Roman" pitchFamily="18"/>
              </a:rPr>
              <a:t>vocabulaire de base </a:t>
            </a:r>
            <a:r>
              <a:rPr lang="fr-FR" sz="1800" b="1" i="0" u="none" strike="noStrike" kern="1200" cap="none" spc="0" baseline="0" dirty="0">
                <a:solidFill>
                  <a:srgbClr val="0070C0"/>
                </a:solidFill>
                <a:uFillTx/>
                <a:latin typeface="Times New Roman" pitchFamily="18"/>
                <a:cs typeface="Times New Roman" pitchFamily="18"/>
              </a:rPr>
              <a:t>(10)</a:t>
            </a:r>
          </a:p>
        </p:txBody>
      </p:sp>
      <p:graphicFrame>
        <p:nvGraphicFramePr>
          <p:cNvPr id="5" name="Tableau 4">
            <a:extLst>
              <a:ext uri="{FF2B5EF4-FFF2-40B4-BE49-F238E27FC236}">
                <a16:creationId xmlns:a16="http://schemas.microsoft.com/office/drawing/2014/main" id="{CE890303-C58B-ACC7-0D9F-B88CDA38B507}"/>
              </a:ext>
            </a:extLst>
          </p:cNvPr>
          <p:cNvGraphicFramePr>
            <a:graphicFrameLocks noGrp="1"/>
          </p:cNvGraphicFramePr>
          <p:nvPr>
            <p:extLst>
              <p:ext uri="{D42A27DB-BD31-4B8C-83A1-F6EECF244321}">
                <p14:modId xmlns:p14="http://schemas.microsoft.com/office/powerpoint/2010/main" val="1573774260"/>
              </p:ext>
            </p:extLst>
          </p:nvPr>
        </p:nvGraphicFramePr>
        <p:xfrm>
          <a:off x="69739" y="1049673"/>
          <a:ext cx="12079457" cy="5783707"/>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0">
                <a:tc>
                  <a:txBody>
                    <a:bodyPr/>
                    <a:lstStyle/>
                    <a:p>
                      <a:pPr algn="ctr"/>
                      <a:r>
                        <a:rPr lang="fr-FR" sz="2700" dirty="0">
                          <a:latin typeface="Times New Roman" panose="02020603050405020304" pitchFamily="18" charset="0"/>
                          <a:cs typeface="Times New Roman" panose="02020603050405020304" pitchFamily="18" charset="0"/>
                        </a:rPr>
                        <a:t>IMPLICATION / COLLISION (2)</a:t>
                      </a:r>
                    </a:p>
                  </a:txBody>
                  <a:tcPr/>
                </a:tc>
                <a:extLst>
                  <a:ext uri="{0D108BD9-81ED-4DB2-BD59-A6C34878D82A}">
                    <a16:rowId xmlns:a16="http://schemas.microsoft.com/office/drawing/2014/main" val="854231308"/>
                  </a:ext>
                </a:extLst>
              </a:tr>
              <a:tr h="196322">
                <a:tc>
                  <a:txBody>
                    <a:bodyPr/>
                    <a:lstStyle/>
                    <a:p>
                      <a:pPr algn="ctr">
                        <a:lnSpc>
                          <a:spcPct val="150000"/>
                        </a:lnSpc>
                      </a:pPr>
                      <a:endParaRPr lang="fr-FR" sz="9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lnSpc>
                          <a:spcPct val="150000"/>
                        </a:lnSpc>
                      </a:pPr>
                      <a:r>
                        <a:rPr lang="fr-FR" sz="20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L’implication</a:t>
                      </a:r>
                      <a:r>
                        <a:rPr lang="fr-F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1700" b="1" dirty="0">
                          <a:latin typeface="Times New Roman" panose="02020603050405020304" pitchFamily="18" charset="0"/>
                          <a:cs typeface="Times New Roman" panose="02020603050405020304" pitchFamily="18" charset="0"/>
                        </a:rPr>
                        <a:t>peut être définie comme la p</a:t>
                      </a:r>
                      <a:r>
                        <a:rPr lang="fr-FR" sz="1700" b="1" kern="1200" dirty="0">
                          <a:solidFill>
                            <a:schemeClr val="dk1"/>
                          </a:solidFill>
                          <a:effectLst/>
                          <a:latin typeface="Times New Roman" panose="02020603050405020304" pitchFamily="18" charset="0"/>
                          <a:ea typeface="+mn-ea"/>
                          <a:cs typeface="Times New Roman" panose="02020603050405020304" pitchFamily="18" charset="0"/>
                        </a:rPr>
                        <a:t>articipation, active ou passive d’un véhicule terrestre à moteur à la survenance d’un accident de la circulation. Elle existe, que le véhicule ait été la cause principale ou secondaire de l’accident. Le véhicule est impliqué même s’il a été l’instrument secondaire ou passif de l’accident. Il suffit qu’il soit intervenu, seul ou avec d’autres véhicules, dans la survenance de l’accident. Elle englobe alors l’existence d’un contact et l’absence de contact. </a:t>
                      </a:r>
                    </a:p>
                    <a:p>
                      <a:pPr algn="ctr">
                        <a:lnSpc>
                          <a:spcPct val="150000"/>
                        </a:lnSpc>
                      </a:pPr>
                      <a:endParaRPr lang="fr-FR" sz="900" b="1" kern="1200" dirty="0">
                        <a:solidFill>
                          <a:schemeClr val="dk1"/>
                        </a:solidFill>
                        <a:effectLst/>
                        <a:latin typeface="Times New Roman" panose="02020603050405020304" pitchFamily="18" charset="0"/>
                        <a:ea typeface="+mn-ea"/>
                        <a:cs typeface="Times New Roman" panose="02020603050405020304" pitchFamily="18" charset="0"/>
                      </a:endParaRPr>
                    </a:p>
                    <a:p>
                      <a:pPr algn="just">
                        <a:lnSpc>
                          <a:spcPct val="150000"/>
                        </a:lnSpc>
                      </a:pPr>
                      <a:r>
                        <a:rPr lang="fr-FR" sz="1700" b="1" kern="1200" dirty="0">
                          <a:solidFill>
                            <a:schemeClr val="dk1"/>
                          </a:solidFill>
                          <a:effectLst/>
                          <a:latin typeface="Times New Roman" panose="02020603050405020304" pitchFamily="18" charset="0"/>
                          <a:ea typeface="+mn-ea"/>
                          <a:cs typeface="Times New Roman" panose="02020603050405020304" pitchFamily="18" charset="0"/>
                        </a:rPr>
                        <a:t>Pour ce qui est de </a:t>
                      </a:r>
                      <a:r>
                        <a:rPr lang="fr-FR" sz="1700" b="1" kern="1200" dirty="0">
                          <a:solidFill>
                            <a:schemeClr val="dk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l’existence d’un contact</a:t>
                      </a:r>
                      <a:r>
                        <a:rPr lang="fr-FR" sz="1700" b="1" kern="1200" dirty="0">
                          <a:solidFill>
                            <a:schemeClr val="dk1"/>
                          </a:solidFill>
                          <a:effectLst/>
                          <a:latin typeface="Times New Roman" panose="02020603050405020304" pitchFamily="18" charset="0"/>
                          <a:ea typeface="+mn-ea"/>
                          <a:cs typeface="Times New Roman" panose="02020603050405020304" pitchFamily="18" charset="0"/>
                        </a:rPr>
                        <a:t>, elle renvoie à l’idée d’une collision ou d’un heurt. Pour ce qui est de </a:t>
                      </a:r>
                      <a:r>
                        <a:rPr lang="fr-FR" sz="1700" b="1" kern="1200" dirty="0">
                          <a:solidFill>
                            <a:schemeClr val="dk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l’absence de contact</a:t>
                      </a:r>
                      <a:r>
                        <a:rPr lang="fr-FR" sz="1700" b="1" kern="1200" dirty="0">
                          <a:solidFill>
                            <a:schemeClr val="dk1"/>
                          </a:solidFill>
                          <a:effectLst/>
                          <a:latin typeface="Times New Roman" panose="02020603050405020304" pitchFamily="18" charset="0"/>
                          <a:ea typeface="+mn-ea"/>
                          <a:cs typeface="Times New Roman" panose="02020603050405020304" pitchFamily="18" charset="0"/>
                        </a:rPr>
                        <a:t>, elle contient l’idée de la présence du véhicule qui a contribué par son </a:t>
                      </a:r>
                      <a:r>
                        <a:rPr lang="fr-FR" sz="1700" b="1" u="sng" kern="1200" dirty="0">
                          <a:solidFill>
                            <a:schemeClr val="dk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rôle perturbateur</a:t>
                      </a:r>
                      <a:r>
                        <a:rPr lang="fr-FR" sz="1700" b="1" kern="1200" dirty="0">
                          <a:solidFill>
                            <a:schemeClr val="dk1"/>
                          </a:solidFill>
                          <a:effectLst/>
                          <a:latin typeface="Times New Roman" panose="02020603050405020304" pitchFamily="18" charset="0"/>
                          <a:ea typeface="+mn-ea"/>
                          <a:cs typeface="Times New Roman" panose="02020603050405020304" pitchFamily="18" charset="0"/>
                        </a:rPr>
                        <a:t>, en totalité ou en partie, à la survenance de l’accident. Dans ce cas, la preuve est plus complexe. </a:t>
                      </a:r>
                    </a:p>
                    <a:p>
                      <a:pPr algn="just">
                        <a:lnSpc>
                          <a:spcPct val="150000"/>
                        </a:lnSpc>
                      </a:pPr>
                      <a:endParaRPr lang="fr-FR" sz="900" b="1" kern="1200" dirty="0">
                        <a:solidFill>
                          <a:schemeClr val="dk1"/>
                        </a:solidFill>
                        <a:effectLst/>
                        <a:latin typeface="Times New Roman" panose="02020603050405020304" pitchFamily="18" charset="0"/>
                        <a:ea typeface="+mn-ea"/>
                        <a:cs typeface="Times New Roman" panose="02020603050405020304" pitchFamily="18" charset="0"/>
                      </a:endParaRPr>
                    </a:p>
                    <a:p>
                      <a:pPr algn="just">
                        <a:lnSpc>
                          <a:spcPct val="150000"/>
                        </a:lnSpc>
                      </a:pPr>
                      <a:r>
                        <a:rPr lang="fr-FR" sz="1700" b="1" kern="1200" dirty="0">
                          <a:solidFill>
                            <a:schemeClr val="dk1"/>
                          </a:solidFill>
                          <a:effectLst/>
                          <a:latin typeface="Times New Roman" panose="02020603050405020304" pitchFamily="18" charset="0"/>
                          <a:ea typeface="+mn-ea"/>
                          <a:cs typeface="Times New Roman" panose="02020603050405020304" pitchFamily="18" charset="0"/>
                        </a:rPr>
                        <a:t>Ce qui laisse une large place à l’appréciation jurisprudentielle ; le véhicule impliqué n’étant pas toujours à l’origine immédiate et certaine des dommages nés de l’accident en cause. </a:t>
                      </a:r>
                    </a:p>
                    <a:p>
                      <a:pPr algn="ctr">
                        <a:lnSpc>
                          <a:spcPct val="150000"/>
                        </a:lnSpc>
                      </a:pPr>
                      <a:endParaRPr lang="fr-FR" sz="900" b="1"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r h="370840">
                <a:tc>
                  <a:txBody>
                    <a:bodyPr/>
                    <a:lstStyle/>
                    <a:p>
                      <a:pPr algn="just">
                        <a:lnSpc>
                          <a:spcPct val="150000"/>
                        </a:lnSpc>
                      </a:pPr>
                      <a:r>
                        <a:rPr lang="fr-FR" b="1" u="sng" dirty="0">
                          <a:solidFill>
                            <a:srgbClr val="0070C0"/>
                          </a:solidFill>
                          <a:latin typeface="Times New Roman" panose="02020603050405020304" pitchFamily="18" charset="0"/>
                          <a:cs typeface="Times New Roman" panose="02020603050405020304" pitchFamily="18" charset="0"/>
                        </a:rPr>
                        <a:t>REMARQUE</a:t>
                      </a:r>
                      <a:r>
                        <a:rPr lang="fr-FR" dirty="0">
                          <a:solidFill>
                            <a:srgbClr val="0070C0"/>
                          </a:solidFill>
                          <a:latin typeface="Times New Roman" panose="02020603050405020304" pitchFamily="18" charset="0"/>
                          <a:cs typeface="Times New Roman" panose="02020603050405020304" pitchFamily="18" charset="0"/>
                        </a:rPr>
                        <a:t> </a:t>
                      </a:r>
                      <a:r>
                        <a:rPr lang="fr-FR" b="1" dirty="0">
                          <a:solidFill>
                            <a:srgbClr val="0070C0"/>
                          </a:solidFill>
                          <a:latin typeface="Times New Roman" panose="02020603050405020304" pitchFamily="18" charset="0"/>
                          <a:cs typeface="Times New Roman" panose="02020603050405020304" pitchFamily="18" charset="0"/>
                        </a:rPr>
                        <a:t>: </a:t>
                      </a:r>
                      <a:r>
                        <a:rPr lang="fr-FR" sz="1600" b="1" kern="1200" dirty="0">
                          <a:solidFill>
                            <a:srgbClr val="0070C0"/>
                          </a:solidFill>
                          <a:effectLst/>
                          <a:latin typeface="Times New Roman" panose="02020603050405020304" pitchFamily="18" charset="0"/>
                          <a:ea typeface="+mn-ea"/>
                          <a:cs typeface="Times New Roman" panose="02020603050405020304" pitchFamily="18" charset="0"/>
                        </a:rPr>
                        <a:t>Le Code CIMA ne retient pas l’hypothèse de l’implication. Sa politique législative est essentiellement celle du contact, avec une participation matérielle du véhicule. </a:t>
                      </a:r>
                      <a:endParaRPr lang="fr-FR" b="1" dirty="0">
                        <a:solidFill>
                          <a:srgbClr val="0070C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217131455"/>
                  </a:ext>
                </a:extLst>
              </a:tr>
            </a:tbl>
          </a:graphicData>
        </a:graphic>
      </p:graphicFrame>
      <p:sp>
        <p:nvSpPr>
          <p:cNvPr id="6" name="ZoneTexte 5">
            <a:extLst>
              <a:ext uri="{FF2B5EF4-FFF2-40B4-BE49-F238E27FC236}">
                <a16:creationId xmlns:a16="http://schemas.microsoft.com/office/drawing/2014/main" id="{1E9A270D-7E5E-4532-B7C5-1FBB8EEF1B42}"/>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41032787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D008CB1-D867-5ED3-47A8-70D225339628}"/>
              </a:ext>
            </a:extLst>
          </p:cNvPr>
          <p:cNvSpPr txBox="1"/>
          <p:nvPr/>
        </p:nvSpPr>
        <p:spPr>
          <a:xfrm>
            <a:off x="129663" y="826963"/>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1/ Le </a:t>
            </a:r>
            <a:r>
              <a:rPr lang="fr-FR" b="1" dirty="0">
                <a:solidFill>
                  <a:srgbClr val="0070C0"/>
                </a:solidFill>
                <a:latin typeface="Times New Roman" pitchFamily="18"/>
                <a:cs typeface="Times New Roman" pitchFamily="18"/>
              </a:rPr>
              <a:t>vocabulaire de base </a:t>
            </a:r>
            <a:r>
              <a:rPr lang="fr-FR" sz="1800" b="1" i="0" u="none" strike="noStrike" kern="1200" cap="none" spc="0" baseline="0" dirty="0">
                <a:solidFill>
                  <a:srgbClr val="0070C0"/>
                </a:solidFill>
                <a:uFillTx/>
                <a:latin typeface="Times New Roman" pitchFamily="18"/>
                <a:cs typeface="Times New Roman" pitchFamily="18"/>
              </a:rPr>
              <a:t>(11)</a:t>
            </a:r>
          </a:p>
        </p:txBody>
      </p:sp>
      <p:graphicFrame>
        <p:nvGraphicFramePr>
          <p:cNvPr id="5" name="Tableau 4">
            <a:extLst>
              <a:ext uri="{FF2B5EF4-FFF2-40B4-BE49-F238E27FC236}">
                <a16:creationId xmlns:a16="http://schemas.microsoft.com/office/drawing/2014/main" id="{CE890303-C58B-ACC7-0D9F-B88CDA38B507}"/>
              </a:ext>
            </a:extLst>
          </p:cNvPr>
          <p:cNvGraphicFramePr>
            <a:graphicFrameLocks noGrp="1"/>
          </p:cNvGraphicFramePr>
          <p:nvPr>
            <p:extLst>
              <p:ext uri="{D42A27DB-BD31-4B8C-83A1-F6EECF244321}">
                <p14:modId xmlns:p14="http://schemas.microsoft.com/office/powerpoint/2010/main" val="3000256995"/>
              </p:ext>
            </p:extLst>
          </p:nvPr>
        </p:nvGraphicFramePr>
        <p:xfrm>
          <a:off x="84406" y="1240167"/>
          <a:ext cx="12079457" cy="5487924"/>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0">
                <a:tc>
                  <a:txBody>
                    <a:bodyPr/>
                    <a:lstStyle/>
                    <a:p>
                      <a:pPr algn="ctr"/>
                      <a:r>
                        <a:rPr lang="fr-FR" sz="2700" dirty="0">
                          <a:latin typeface="Times New Roman" panose="02020603050405020304" pitchFamily="18" charset="0"/>
                          <a:cs typeface="Times New Roman" panose="02020603050405020304" pitchFamily="18" charset="0"/>
                        </a:rPr>
                        <a:t>IMPLICATION / COLLISION (3)</a:t>
                      </a:r>
                    </a:p>
                  </a:txBody>
                  <a:tcPr/>
                </a:tc>
                <a:extLst>
                  <a:ext uri="{0D108BD9-81ED-4DB2-BD59-A6C34878D82A}">
                    <a16:rowId xmlns:a16="http://schemas.microsoft.com/office/drawing/2014/main" val="854231308"/>
                  </a:ext>
                </a:extLst>
              </a:tr>
              <a:tr h="370840">
                <a:tc>
                  <a:txBody>
                    <a:bodyPr/>
                    <a:lstStyle/>
                    <a:p>
                      <a:pPr algn="just">
                        <a:lnSpc>
                          <a:spcPct val="150000"/>
                        </a:lnSpc>
                      </a:pPr>
                      <a:r>
                        <a:rPr lang="fr-FR" sz="20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 collision</a:t>
                      </a:r>
                      <a:r>
                        <a:rPr lang="fr-FR" b="1" u="none"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1800" b="1" dirty="0">
                          <a:latin typeface="Times New Roman" panose="02020603050405020304" pitchFamily="18" charset="0"/>
                          <a:cs typeface="Times New Roman" panose="02020603050405020304" pitchFamily="18" charset="0"/>
                        </a:rPr>
                        <a:t>renvoie à un contact matériel ou un choc entre un véhicule terrestre à moteur et un autre ou une remorque ou une semi-remorque. Ce contact matériel ou ce choc peut aussi avoir lieu avec un autre corps (fixe ou mobile) ou avec un tiers circulant (piéton, cavalier, cycliste, etc.). </a:t>
                      </a:r>
                    </a:p>
                    <a:p>
                      <a:pPr algn="just">
                        <a:lnSpc>
                          <a:spcPct val="150000"/>
                        </a:lnSpc>
                      </a:pPr>
                      <a:r>
                        <a:rPr lang="fr-FR" sz="18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 collision est un aspect restreint de l’implication dans le domaine de la causalité ou de l’imputation</a:t>
                      </a:r>
                      <a:r>
                        <a:rPr lang="fr-FR" sz="1800" b="1" dirty="0">
                          <a:latin typeface="Times New Roman" panose="02020603050405020304" pitchFamily="18" charset="0"/>
                          <a:cs typeface="Times New Roman" panose="02020603050405020304" pitchFamily="18" charset="0"/>
                        </a:rPr>
                        <a:t>. Il faut tout de même éviter d’utiliser le vocable implication (qui est plus large) quand il s’agit de la collision. On observe malheureusement cet abus de langage dans certains commentaires des dispositions du Code CIMA. Or, la différence de la nature de la collision d’avec celle de l’implication, du fait de leurs éléments constitutifs respectifs, entraîne leur différence de régime au niveau de la responsabilité. </a:t>
                      </a:r>
                    </a:p>
                    <a:p>
                      <a:pPr algn="just">
                        <a:lnSpc>
                          <a:spcPct val="150000"/>
                        </a:lnSpc>
                      </a:pPr>
                      <a:r>
                        <a:rPr lang="fr-FR" sz="1800" b="1" dirty="0">
                          <a:latin typeface="Times New Roman" panose="02020603050405020304" pitchFamily="18" charset="0"/>
                          <a:cs typeface="Times New Roman" panose="02020603050405020304" pitchFamily="18" charset="0"/>
                        </a:rPr>
                        <a:t>Il y a collision même si le véhicule est en arrêt ou en stationnement. La preuve du rôle causal dudit véhicule est rapportée par un faisceau d’indices qui commence par sa présence sur les lieux du sinistre. Il faut nécessairement établir qu’il y a eu un contact matériel dans les circonstances desquelles ce véhicule a participé activement. </a:t>
                      </a:r>
                    </a:p>
                  </a:txBody>
                  <a:tcPr>
                    <a:solidFill>
                      <a:schemeClr val="accent1">
                        <a:lumMod val="20000"/>
                        <a:lumOff val="80000"/>
                      </a:schemeClr>
                    </a:solidFill>
                  </a:tcPr>
                </a:tc>
                <a:extLst>
                  <a:ext uri="{0D108BD9-81ED-4DB2-BD59-A6C34878D82A}">
                    <a16:rowId xmlns:a16="http://schemas.microsoft.com/office/drawing/2014/main" val="3216477544"/>
                  </a:ext>
                </a:extLst>
              </a:tr>
              <a:tr h="370840">
                <a:tc>
                  <a:txBody>
                    <a:bodyPr/>
                    <a:lstStyle/>
                    <a:p>
                      <a:pPr algn="just"/>
                      <a:r>
                        <a:rPr lang="fr-FR" b="1" u="sng" dirty="0">
                          <a:solidFill>
                            <a:srgbClr val="0070C0"/>
                          </a:solidFill>
                          <a:latin typeface="Times New Roman" panose="02020603050405020304" pitchFamily="18" charset="0"/>
                          <a:cs typeface="Times New Roman" panose="02020603050405020304" pitchFamily="18" charset="0"/>
                        </a:rPr>
                        <a:t>REMARQUE</a:t>
                      </a:r>
                      <a:r>
                        <a:rPr lang="fr-FR" dirty="0">
                          <a:solidFill>
                            <a:srgbClr val="0070C0"/>
                          </a:solidFill>
                          <a:latin typeface="Times New Roman" panose="02020603050405020304" pitchFamily="18" charset="0"/>
                          <a:cs typeface="Times New Roman" panose="02020603050405020304" pitchFamily="18" charset="0"/>
                        </a:rPr>
                        <a:t> </a:t>
                      </a:r>
                      <a:r>
                        <a:rPr lang="fr-FR" b="1" dirty="0">
                          <a:solidFill>
                            <a:srgbClr val="0070C0"/>
                          </a:solidFill>
                          <a:latin typeface="Times New Roman" panose="02020603050405020304" pitchFamily="18" charset="0"/>
                          <a:cs typeface="Times New Roman" panose="02020603050405020304" pitchFamily="18" charset="0"/>
                        </a:rPr>
                        <a:t>: On retrouve de nombreuses occurrences tant explicites qu’implicites dans le Livre 2 du Code CIMA.</a:t>
                      </a:r>
                    </a:p>
                  </a:txBody>
                  <a:tcPr/>
                </a:tc>
                <a:extLst>
                  <a:ext uri="{0D108BD9-81ED-4DB2-BD59-A6C34878D82A}">
                    <a16:rowId xmlns:a16="http://schemas.microsoft.com/office/drawing/2014/main" val="4217131455"/>
                  </a:ext>
                </a:extLst>
              </a:tr>
            </a:tbl>
          </a:graphicData>
        </a:graphic>
      </p:graphicFrame>
      <p:sp>
        <p:nvSpPr>
          <p:cNvPr id="6" name="ZoneTexte 5">
            <a:extLst>
              <a:ext uri="{FF2B5EF4-FFF2-40B4-BE49-F238E27FC236}">
                <a16:creationId xmlns:a16="http://schemas.microsoft.com/office/drawing/2014/main" id="{6F75A244-70D8-4719-9F5C-2143DA102598}"/>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14553944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D008CB1-D867-5ED3-47A8-70D225339628}"/>
              </a:ext>
            </a:extLst>
          </p:cNvPr>
          <p:cNvSpPr txBox="1"/>
          <p:nvPr/>
        </p:nvSpPr>
        <p:spPr>
          <a:xfrm>
            <a:off x="87458" y="812896"/>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1/ Le </a:t>
            </a:r>
            <a:r>
              <a:rPr lang="fr-FR" b="1" dirty="0">
                <a:solidFill>
                  <a:srgbClr val="0070C0"/>
                </a:solidFill>
                <a:latin typeface="Times New Roman" pitchFamily="18"/>
                <a:cs typeface="Times New Roman" pitchFamily="18"/>
              </a:rPr>
              <a:t>vocabulaire de base </a:t>
            </a:r>
            <a:r>
              <a:rPr lang="fr-FR" sz="1800" b="1" i="0" u="none" strike="noStrike" kern="1200" cap="none" spc="0" baseline="0" dirty="0">
                <a:solidFill>
                  <a:srgbClr val="0070C0"/>
                </a:solidFill>
                <a:uFillTx/>
                <a:latin typeface="Times New Roman" pitchFamily="18"/>
                <a:cs typeface="Times New Roman" pitchFamily="18"/>
              </a:rPr>
              <a:t>(1</a:t>
            </a:r>
            <a:r>
              <a:rPr lang="fr-FR" b="1" dirty="0">
                <a:solidFill>
                  <a:srgbClr val="0070C0"/>
                </a:solidFill>
                <a:latin typeface="Times New Roman" pitchFamily="18"/>
                <a:cs typeface="Times New Roman" pitchFamily="18"/>
              </a:rPr>
              <a:t>2</a:t>
            </a:r>
            <a:r>
              <a:rPr lang="fr-FR" sz="1800" b="1" i="0" u="none" strike="noStrike" kern="1200" cap="none" spc="0" baseline="0" dirty="0">
                <a:solidFill>
                  <a:srgbClr val="0070C0"/>
                </a:solidFill>
                <a:uFillTx/>
                <a:latin typeface="Times New Roman" pitchFamily="18"/>
                <a:cs typeface="Times New Roman" pitchFamily="18"/>
              </a:rPr>
              <a:t>)</a:t>
            </a:r>
          </a:p>
        </p:txBody>
      </p:sp>
      <p:graphicFrame>
        <p:nvGraphicFramePr>
          <p:cNvPr id="4" name="Tableau 3">
            <a:extLst>
              <a:ext uri="{FF2B5EF4-FFF2-40B4-BE49-F238E27FC236}">
                <a16:creationId xmlns:a16="http://schemas.microsoft.com/office/drawing/2014/main" id="{0D1827C0-D982-397B-5C68-474E8A7AE2DC}"/>
              </a:ext>
            </a:extLst>
          </p:cNvPr>
          <p:cNvGraphicFramePr>
            <a:graphicFrameLocks noGrp="1"/>
          </p:cNvGraphicFramePr>
          <p:nvPr>
            <p:extLst>
              <p:ext uri="{D42A27DB-BD31-4B8C-83A1-F6EECF244321}">
                <p14:modId xmlns:p14="http://schemas.microsoft.com/office/powerpoint/2010/main" val="985330803"/>
              </p:ext>
            </p:extLst>
          </p:nvPr>
        </p:nvGraphicFramePr>
        <p:xfrm>
          <a:off x="35495" y="1237963"/>
          <a:ext cx="12131463" cy="5498275"/>
        </p:xfrm>
        <a:graphic>
          <a:graphicData uri="http://schemas.openxmlformats.org/drawingml/2006/table">
            <a:tbl>
              <a:tblPr>
                <a:effectLst>
                  <a:innerShdw blurRad="114300">
                    <a:prstClr val="black"/>
                  </a:innerShdw>
                </a:effectLst>
              </a:tblPr>
              <a:tblGrid>
                <a:gridCol w="4381984">
                  <a:extLst>
                    <a:ext uri="{9D8B030D-6E8A-4147-A177-3AD203B41FA5}">
                      <a16:colId xmlns:a16="http://schemas.microsoft.com/office/drawing/2014/main" val="20000"/>
                    </a:ext>
                  </a:extLst>
                </a:gridCol>
                <a:gridCol w="7749479">
                  <a:extLst>
                    <a:ext uri="{9D8B030D-6E8A-4147-A177-3AD203B41FA5}">
                      <a16:colId xmlns:a16="http://schemas.microsoft.com/office/drawing/2014/main" val="20001"/>
                    </a:ext>
                  </a:extLst>
                </a:gridCol>
              </a:tblGrid>
              <a:tr h="3390313">
                <a:tc>
                  <a:txBody>
                    <a:bodyPr/>
                    <a:lstStyle/>
                    <a:p>
                      <a:pPr algn="ctr">
                        <a:lnSpc>
                          <a:spcPct val="115000"/>
                        </a:lnSpc>
                        <a:spcAft>
                          <a:spcPts val="0"/>
                        </a:spcAft>
                      </a:pPr>
                      <a:r>
                        <a:rPr lang="fr-FR" sz="2700" b="1" dirty="0">
                          <a:solidFill>
                            <a:srgbClr val="00B050"/>
                          </a:solidFill>
                          <a:latin typeface="Times New Roman"/>
                          <a:ea typeface="Calibri"/>
                          <a:cs typeface="Times New Roman"/>
                        </a:rPr>
                        <a:t>LES NOTIONS LIEES A LA GESTION DES RESPONSABILITES ENCOURUES</a:t>
                      </a:r>
                      <a:endParaRPr lang="fr-FR" sz="2700" dirty="0">
                        <a:solidFill>
                          <a:srgbClr val="00B050"/>
                        </a:solidFill>
                        <a:latin typeface="Calibri"/>
                        <a:ea typeface="Calibri"/>
                        <a:cs typeface="Times New Roman"/>
                      </a:endParaRPr>
                    </a:p>
                  </a:txBody>
                  <a:tcPr marL="68537" marR="685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285750" indent="-285750" algn="just">
                        <a:lnSpc>
                          <a:spcPct val="300000"/>
                        </a:lnSpc>
                        <a:spcAft>
                          <a:spcPts val="0"/>
                        </a:spcAft>
                        <a:buFont typeface="Wingdings" panose="05000000000000000000" pitchFamily="2" charset="2"/>
                        <a:buChar char="Ø"/>
                      </a:pPr>
                      <a:r>
                        <a:rPr lang="fr-FR" sz="2700" b="1" dirty="0">
                          <a:latin typeface="Times New Roman" panose="02020603050405020304" pitchFamily="18" charset="0"/>
                          <a:ea typeface="Calibri"/>
                          <a:cs typeface="Times New Roman" panose="02020603050405020304" pitchFamily="18" charset="0"/>
                        </a:rPr>
                        <a:t>Meneur de la procédure d’offre ;</a:t>
                      </a:r>
                    </a:p>
                    <a:p>
                      <a:pPr marL="0" indent="0" algn="just">
                        <a:lnSpc>
                          <a:spcPct val="300000"/>
                        </a:lnSpc>
                        <a:spcAft>
                          <a:spcPts val="0"/>
                        </a:spcAft>
                        <a:buFont typeface="Wingdings" panose="05000000000000000000" pitchFamily="2" charset="2"/>
                        <a:buNone/>
                      </a:pPr>
                      <a:endParaRPr lang="fr-FR" sz="1800" b="1" dirty="0">
                        <a:latin typeface="Times New Roman" panose="02020603050405020304" pitchFamily="18" charset="0"/>
                        <a:ea typeface="Calibri"/>
                        <a:cs typeface="Times New Roman" panose="02020603050405020304" pitchFamily="18" charset="0"/>
                      </a:endParaRPr>
                    </a:p>
                    <a:p>
                      <a:pPr marL="285750" indent="-285750" algn="just">
                        <a:lnSpc>
                          <a:spcPct val="300000"/>
                        </a:lnSpc>
                        <a:spcAft>
                          <a:spcPts val="0"/>
                        </a:spcAft>
                        <a:buFont typeface="Wingdings" panose="05000000000000000000" pitchFamily="2" charset="2"/>
                        <a:buChar char="Ø"/>
                      </a:pPr>
                      <a:r>
                        <a:rPr lang="fr-FR" sz="2700" b="1" dirty="0">
                          <a:latin typeface="Times New Roman" panose="02020603050405020304" pitchFamily="18" charset="0"/>
                          <a:ea typeface="Calibri"/>
                          <a:cs typeface="Times New Roman" panose="02020603050405020304" pitchFamily="18" charset="0"/>
                        </a:rPr>
                        <a:t>Responsable de la procédure d’offre ;</a:t>
                      </a:r>
                    </a:p>
                    <a:p>
                      <a:pPr marL="0" indent="0" algn="just">
                        <a:lnSpc>
                          <a:spcPct val="300000"/>
                        </a:lnSpc>
                        <a:spcAft>
                          <a:spcPts val="0"/>
                        </a:spcAft>
                        <a:buFont typeface="Wingdings" panose="05000000000000000000" pitchFamily="2" charset="2"/>
                        <a:buNone/>
                      </a:pPr>
                      <a:endParaRPr lang="fr-FR" sz="1800" b="1" dirty="0">
                        <a:latin typeface="Times New Roman" panose="02020603050405020304" pitchFamily="18" charset="0"/>
                        <a:ea typeface="Calibri"/>
                        <a:cs typeface="Times New Roman" panose="02020603050405020304" pitchFamily="18" charset="0"/>
                      </a:endParaRPr>
                    </a:p>
                    <a:p>
                      <a:pPr marL="285750" indent="-285750" algn="just">
                        <a:lnSpc>
                          <a:spcPct val="300000"/>
                        </a:lnSpc>
                        <a:spcAft>
                          <a:spcPts val="0"/>
                        </a:spcAft>
                        <a:buFont typeface="Wingdings" panose="05000000000000000000" pitchFamily="2" charset="2"/>
                        <a:buChar char="Ø"/>
                      </a:pPr>
                      <a:r>
                        <a:rPr lang="fr-FR" sz="2700" b="1" dirty="0">
                          <a:latin typeface="Times New Roman" panose="02020603050405020304" pitchFamily="18" charset="0"/>
                          <a:ea typeface="Calibri"/>
                          <a:cs typeface="Times New Roman" panose="02020603050405020304" pitchFamily="18" charset="0"/>
                        </a:rPr>
                        <a:t>Recours en contribution.</a:t>
                      </a:r>
                    </a:p>
                    <a:p>
                      <a:pPr marL="0" indent="0" algn="just">
                        <a:lnSpc>
                          <a:spcPct val="300000"/>
                        </a:lnSpc>
                        <a:spcAft>
                          <a:spcPts val="0"/>
                        </a:spcAft>
                        <a:buFont typeface="Wingdings" panose="05000000000000000000" pitchFamily="2" charset="2"/>
                        <a:buNone/>
                      </a:pPr>
                      <a:endParaRPr lang="fr-FR" sz="400" b="1" dirty="0">
                        <a:latin typeface="Times New Roman" panose="02020603050405020304" pitchFamily="18" charset="0"/>
                        <a:ea typeface="Calibri"/>
                        <a:cs typeface="Times New Roman" panose="02020603050405020304" pitchFamily="18" charset="0"/>
                      </a:endParaRPr>
                    </a:p>
                  </a:txBody>
                  <a:tcPr marL="68537" marR="68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0"/>
                  </a:ext>
                </a:extLst>
              </a:tr>
            </a:tbl>
          </a:graphicData>
        </a:graphic>
      </p:graphicFrame>
      <p:sp>
        <p:nvSpPr>
          <p:cNvPr id="5" name="ZoneTexte 4">
            <a:extLst>
              <a:ext uri="{FF2B5EF4-FFF2-40B4-BE49-F238E27FC236}">
                <a16:creationId xmlns:a16="http://schemas.microsoft.com/office/drawing/2014/main" id="{F320DE7A-637E-4AC1-B835-9BB66137C7E7}"/>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9739660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D008CB1-D867-5ED3-47A8-70D225339628}"/>
              </a:ext>
            </a:extLst>
          </p:cNvPr>
          <p:cNvSpPr txBox="1"/>
          <p:nvPr/>
        </p:nvSpPr>
        <p:spPr>
          <a:xfrm>
            <a:off x="115595" y="826960"/>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1/ Le </a:t>
            </a:r>
            <a:r>
              <a:rPr lang="fr-FR" b="1" dirty="0">
                <a:solidFill>
                  <a:srgbClr val="0070C0"/>
                </a:solidFill>
                <a:latin typeface="Times New Roman" pitchFamily="18"/>
                <a:cs typeface="Times New Roman" pitchFamily="18"/>
              </a:rPr>
              <a:t>vocabulaire de base </a:t>
            </a:r>
            <a:r>
              <a:rPr lang="fr-FR" sz="1800" b="1" i="0" u="none" strike="noStrike" kern="1200" cap="none" spc="0" baseline="0" dirty="0">
                <a:solidFill>
                  <a:srgbClr val="0070C0"/>
                </a:solidFill>
                <a:uFillTx/>
                <a:latin typeface="Times New Roman" pitchFamily="18"/>
                <a:cs typeface="Times New Roman" pitchFamily="18"/>
              </a:rPr>
              <a:t>(13)</a:t>
            </a:r>
          </a:p>
        </p:txBody>
      </p:sp>
      <p:graphicFrame>
        <p:nvGraphicFramePr>
          <p:cNvPr id="5" name="Tableau 4">
            <a:extLst>
              <a:ext uri="{FF2B5EF4-FFF2-40B4-BE49-F238E27FC236}">
                <a16:creationId xmlns:a16="http://schemas.microsoft.com/office/drawing/2014/main" id="{CE890303-C58B-ACC7-0D9F-B88CDA38B507}"/>
              </a:ext>
            </a:extLst>
          </p:cNvPr>
          <p:cNvGraphicFramePr>
            <a:graphicFrameLocks noGrp="1"/>
          </p:cNvGraphicFramePr>
          <p:nvPr>
            <p:extLst>
              <p:ext uri="{D42A27DB-BD31-4B8C-83A1-F6EECF244321}">
                <p14:modId xmlns:p14="http://schemas.microsoft.com/office/powerpoint/2010/main" val="4245185626"/>
              </p:ext>
            </p:extLst>
          </p:nvPr>
        </p:nvGraphicFramePr>
        <p:xfrm>
          <a:off x="70338" y="1240167"/>
          <a:ext cx="12079457" cy="5595366"/>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0">
                <a:tc>
                  <a:txBody>
                    <a:bodyPr/>
                    <a:lstStyle/>
                    <a:p>
                      <a:pPr algn="ctr"/>
                      <a:r>
                        <a:rPr lang="fr-FR" sz="2700" dirty="0">
                          <a:latin typeface="Times New Roman" panose="02020603050405020304" pitchFamily="18" charset="0"/>
                          <a:cs typeface="Times New Roman" panose="02020603050405020304" pitchFamily="18" charset="0"/>
                        </a:rPr>
                        <a:t>MENEUR DE LA PROCEDURE D’OFFRE</a:t>
                      </a:r>
                    </a:p>
                  </a:txBody>
                  <a:tcPr/>
                </a:tc>
                <a:extLst>
                  <a:ext uri="{0D108BD9-81ED-4DB2-BD59-A6C34878D82A}">
                    <a16:rowId xmlns:a16="http://schemas.microsoft.com/office/drawing/2014/main" val="854231308"/>
                  </a:ext>
                </a:extLst>
              </a:tr>
              <a:tr h="370840">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endParaRPr lang="fr-FR" sz="9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50000"/>
                        </a:lnSpc>
                        <a:spcBef>
                          <a:spcPts val="0"/>
                        </a:spcBef>
                        <a:spcAft>
                          <a:spcPts val="0"/>
                        </a:spcAft>
                        <a:buClrTx/>
                        <a:buSzTx/>
                        <a:buFontTx/>
                        <a:buNone/>
                        <a:tabLst/>
                        <a:defRPr/>
                      </a:pPr>
                      <a:r>
                        <a:rPr lang="fr-FR"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meneur de la procédure d’offre</a:t>
                      </a:r>
                      <a:r>
                        <a:rPr lang="fr-FR" b="1" u="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est, dans le cadre de l’indemnisation pour compte d’autrui, l’assureur qui reçoit le mandat légal de la gestion d’un accident provoqué par plusieurs véhicules. Il gère alors les conséquences pécuniaires des responsabilités occasionnées à des victimes n’ayant pas la qualité de conducteur.</a:t>
                      </a:r>
                    </a:p>
                    <a:p>
                      <a:pPr marL="0" marR="0" lvl="0" indent="0" algn="just" defTabSz="914400" rtl="0" eaLnBrk="1" fontAlgn="auto" latinLnBrk="0" hangingPunct="1">
                        <a:lnSpc>
                          <a:spcPct val="150000"/>
                        </a:lnSpc>
                        <a:spcBef>
                          <a:spcPts val="0"/>
                        </a:spcBef>
                        <a:spcAft>
                          <a:spcPts val="0"/>
                        </a:spcAft>
                        <a:buClrTx/>
                        <a:buSzTx/>
                        <a:buFontTx/>
                        <a:buNone/>
                        <a:tabLst/>
                        <a:defRPr/>
                      </a:pPr>
                      <a:r>
                        <a:rPr lang="fr-FR" b="1" dirty="0">
                          <a:latin typeface="Times New Roman" panose="02020603050405020304" pitchFamily="18" charset="0"/>
                          <a:cs typeface="Times New Roman" panose="02020603050405020304" pitchFamily="18" charset="0"/>
                        </a:rPr>
                        <a:t>Il faut noter que toutes les situations visées par les articles 267 et 268 du Code CIMA ne mettent pas forcément en présence plusieurs véhicules. Dès lors, il existe des cas de figure d’indemnisation pour compte propre dans ces dispositions. C’est le cas pour le renversement sans collision pour lequel un seul véhicule est concerné, avec des personnes transportées. C’est aussi le cas du heurt d’un tiers circulant par un seul véhicule. Il n’y a pas de procédure d’offre dans ces cas de figure, puisqu’il n’y a pas de recours en contribution possible.</a:t>
                      </a:r>
                    </a:p>
                    <a:p>
                      <a:pPr marL="0" marR="0" lvl="0" indent="0" algn="just" defTabSz="914400" rtl="0" eaLnBrk="1" fontAlgn="auto" latinLnBrk="0" hangingPunct="1">
                        <a:lnSpc>
                          <a:spcPct val="150000"/>
                        </a:lnSpc>
                        <a:spcBef>
                          <a:spcPts val="0"/>
                        </a:spcBef>
                        <a:spcAft>
                          <a:spcPts val="0"/>
                        </a:spcAft>
                        <a:buClrTx/>
                        <a:buSzTx/>
                        <a:buFontTx/>
                        <a:buNone/>
                        <a:tabLst/>
                        <a:defRPr/>
                      </a:pPr>
                      <a:endParaRPr lang="fr-FR" sz="900"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r h="370840">
                <a:tc>
                  <a:txBody>
                    <a:bodyPr/>
                    <a:lstStyle/>
                    <a:p>
                      <a:pPr algn="just">
                        <a:lnSpc>
                          <a:spcPct val="150000"/>
                        </a:lnSpc>
                      </a:pPr>
                      <a:r>
                        <a:rPr lang="fr-FR" b="1" u="sng" dirty="0">
                          <a:solidFill>
                            <a:srgbClr val="0070C0"/>
                          </a:solidFill>
                          <a:latin typeface="Times New Roman" panose="02020603050405020304" pitchFamily="18" charset="0"/>
                          <a:cs typeface="Times New Roman" panose="02020603050405020304" pitchFamily="18" charset="0"/>
                        </a:rPr>
                        <a:t>REMARQUE</a:t>
                      </a:r>
                      <a:r>
                        <a:rPr lang="fr-FR" dirty="0">
                          <a:solidFill>
                            <a:srgbClr val="0070C0"/>
                          </a:solidFill>
                          <a:latin typeface="Times New Roman" panose="02020603050405020304" pitchFamily="18" charset="0"/>
                          <a:cs typeface="Times New Roman" panose="02020603050405020304" pitchFamily="18" charset="0"/>
                        </a:rPr>
                        <a:t> </a:t>
                      </a:r>
                      <a:r>
                        <a:rPr lang="fr-FR" sz="2000" b="1" dirty="0">
                          <a:solidFill>
                            <a:srgbClr val="0070C0"/>
                          </a:solidFill>
                          <a:latin typeface="Times New Roman" panose="02020603050405020304" pitchFamily="18" charset="0"/>
                          <a:cs typeface="Times New Roman" panose="02020603050405020304" pitchFamily="18" charset="0"/>
                        </a:rPr>
                        <a:t>:</a:t>
                      </a:r>
                      <a:r>
                        <a:rPr lang="fr-FR" b="1" dirty="0">
                          <a:solidFill>
                            <a:srgbClr val="0070C0"/>
                          </a:solidFill>
                          <a:latin typeface="Times New Roman" panose="02020603050405020304" pitchFamily="18" charset="0"/>
                          <a:cs typeface="Times New Roman" panose="02020603050405020304" pitchFamily="18" charset="0"/>
                        </a:rPr>
                        <a:t> Le meneur de la procédure d’offre n’est pas forcément un assureur du coresponsable du sinistre concerné. Il peut parfois s’agir de celui que la loi désigne pour réparer les conséquences pécuniaires de la responsabilité subies par une victime.</a:t>
                      </a:r>
                    </a:p>
                  </a:txBody>
                  <a:tcPr/>
                </a:tc>
                <a:extLst>
                  <a:ext uri="{0D108BD9-81ED-4DB2-BD59-A6C34878D82A}">
                    <a16:rowId xmlns:a16="http://schemas.microsoft.com/office/drawing/2014/main" val="4217131455"/>
                  </a:ext>
                </a:extLst>
              </a:tr>
            </a:tbl>
          </a:graphicData>
        </a:graphic>
      </p:graphicFrame>
      <p:sp>
        <p:nvSpPr>
          <p:cNvPr id="6" name="ZoneTexte 5">
            <a:extLst>
              <a:ext uri="{FF2B5EF4-FFF2-40B4-BE49-F238E27FC236}">
                <a16:creationId xmlns:a16="http://schemas.microsoft.com/office/drawing/2014/main" id="{67DCE914-AE07-4660-9179-6DB912AB4C4E}"/>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13248297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D008CB1-D867-5ED3-47A8-70D225339628}"/>
              </a:ext>
            </a:extLst>
          </p:cNvPr>
          <p:cNvSpPr txBox="1"/>
          <p:nvPr/>
        </p:nvSpPr>
        <p:spPr>
          <a:xfrm>
            <a:off x="87458" y="770689"/>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1/ Le </a:t>
            </a:r>
            <a:r>
              <a:rPr lang="fr-FR" b="1" dirty="0">
                <a:solidFill>
                  <a:srgbClr val="0070C0"/>
                </a:solidFill>
                <a:latin typeface="Times New Roman" pitchFamily="18"/>
                <a:cs typeface="Times New Roman" pitchFamily="18"/>
              </a:rPr>
              <a:t>vocabulaire de base </a:t>
            </a:r>
            <a:r>
              <a:rPr lang="fr-FR" sz="1800" b="1" i="0" u="none" strike="noStrike" kern="1200" cap="none" spc="0" baseline="0" dirty="0">
                <a:solidFill>
                  <a:srgbClr val="0070C0"/>
                </a:solidFill>
                <a:uFillTx/>
                <a:latin typeface="Times New Roman" pitchFamily="18"/>
                <a:cs typeface="Times New Roman" pitchFamily="18"/>
              </a:rPr>
              <a:t>(14)</a:t>
            </a:r>
          </a:p>
        </p:txBody>
      </p:sp>
      <p:graphicFrame>
        <p:nvGraphicFramePr>
          <p:cNvPr id="5" name="Tableau 4">
            <a:extLst>
              <a:ext uri="{FF2B5EF4-FFF2-40B4-BE49-F238E27FC236}">
                <a16:creationId xmlns:a16="http://schemas.microsoft.com/office/drawing/2014/main" id="{CE890303-C58B-ACC7-0D9F-B88CDA38B507}"/>
              </a:ext>
            </a:extLst>
          </p:cNvPr>
          <p:cNvGraphicFramePr>
            <a:graphicFrameLocks noGrp="1"/>
          </p:cNvGraphicFramePr>
          <p:nvPr>
            <p:extLst>
              <p:ext uri="{D42A27DB-BD31-4B8C-83A1-F6EECF244321}">
                <p14:modId xmlns:p14="http://schemas.microsoft.com/office/powerpoint/2010/main" val="1556914683"/>
              </p:ext>
            </p:extLst>
          </p:nvPr>
        </p:nvGraphicFramePr>
        <p:xfrm>
          <a:off x="56270" y="1183895"/>
          <a:ext cx="12079457" cy="5656326"/>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0">
                <a:tc>
                  <a:txBody>
                    <a:bodyPr/>
                    <a:lstStyle/>
                    <a:p>
                      <a:pPr algn="ctr"/>
                      <a:r>
                        <a:rPr lang="fr-FR" sz="2700" dirty="0">
                          <a:latin typeface="Times New Roman" panose="02020603050405020304" pitchFamily="18" charset="0"/>
                          <a:cs typeface="Times New Roman" panose="02020603050405020304" pitchFamily="18" charset="0"/>
                        </a:rPr>
                        <a:t>RESPONSABLE DE LA PROCEDURE D’OFFRE</a:t>
                      </a:r>
                    </a:p>
                  </a:txBody>
                  <a:tcPr/>
                </a:tc>
                <a:extLst>
                  <a:ext uri="{0D108BD9-81ED-4DB2-BD59-A6C34878D82A}">
                    <a16:rowId xmlns:a16="http://schemas.microsoft.com/office/drawing/2014/main" val="854231308"/>
                  </a:ext>
                </a:extLst>
              </a:tr>
              <a:tr h="370840">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endParaRPr lang="fr-FR" sz="9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200000"/>
                        </a:lnSpc>
                        <a:spcBef>
                          <a:spcPts val="0"/>
                        </a:spcBef>
                        <a:spcAft>
                          <a:spcPts val="0"/>
                        </a:spcAft>
                        <a:buClrTx/>
                        <a:buSzTx/>
                        <a:buFontTx/>
                        <a:buNone/>
                        <a:tabLst/>
                        <a:defRPr/>
                      </a:pPr>
                      <a:r>
                        <a:rPr lang="fr-FR" sz="20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responsable de la procédure d’offre</a:t>
                      </a:r>
                      <a:r>
                        <a:rPr lang="fr-FR" b="1" u="none"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est, dans le cadre de l’indemnisation pour compte d’autrui, l’assureur qui reçoit le mandat légal de la gestion d’un accident provoqué par plusieurs véhicules, et qui ne concerne que les rapports entre les victimes ayant la qualité de conducteur.</a:t>
                      </a:r>
                      <a:endParaRPr lang="fr-FR" dirty="0">
                        <a:latin typeface="Times New Roman" panose="02020603050405020304" pitchFamily="18" charset="0"/>
                        <a:cs typeface="Times New Roman" panose="02020603050405020304" pitchFamily="18" charset="0"/>
                      </a:endParaRPr>
                    </a:p>
                    <a:p>
                      <a:pPr algn="just">
                        <a:lnSpc>
                          <a:spcPct val="200000"/>
                        </a:lnSpc>
                      </a:pPr>
                      <a:r>
                        <a:rPr lang="fr-FR" b="1" dirty="0">
                          <a:latin typeface="Times New Roman" panose="02020603050405020304" pitchFamily="18" charset="0"/>
                          <a:cs typeface="Times New Roman" panose="02020603050405020304" pitchFamily="18" charset="0"/>
                        </a:rPr>
                        <a:t>Dans l’ensemble, la procédure d’offre met en présence deux acteurs : les victimes (</a:t>
                      </a:r>
                      <a:r>
                        <a:rPr lang="fr-FR" sz="1600" b="1" i="1" dirty="0">
                          <a:latin typeface="Times New Roman" panose="02020603050405020304" pitchFamily="18" charset="0"/>
                          <a:cs typeface="Times New Roman" panose="02020603050405020304" pitchFamily="18" charset="0"/>
                        </a:rPr>
                        <a:t>créancières du droit à l’indemnisation</a:t>
                      </a:r>
                      <a:r>
                        <a:rPr lang="fr-FR" b="1" dirty="0">
                          <a:latin typeface="Times New Roman" panose="02020603050405020304" pitchFamily="18" charset="0"/>
                          <a:cs typeface="Times New Roman" panose="02020603050405020304" pitchFamily="18" charset="0"/>
                        </a:rPr>
                        <a:t>) et l’assureur qui a reçu mandat (</a:t>
                      </a:r>
                      <a:r>
                        <a:rPr lang="fr-FR" sz="1600" b="1" i="1" dirty="0">
                          <a:latin typeface="Times New Roman" panose="02020603050405020304" pitchFamily="18" charset="0"/>
                          <a:cs typeface="Times New Roman" panose="02020603050405020304" pitchFamily="18" charset="0"/>
                        </a:rPr>
                        <a:t>débiteur des indemnités à verser aux victimes</a:t>
                      </a:r>
                      <a:r>
                        <a:rPr lang="fr-FR" b="1" dirty="0">
                          <a:latin typeface="Times New Roman" panose="02020603050405020304" pitchFamily="18" charset="0"/>
                          <a:cs typeface="Times New Roman" panose="02020603050405020304" pitchFamily="18" charset="0"/>
                        </a:rPr>
                        <a:t>).</a:t>
                      </a:r>
                    </a:p>
                    <a:p>
                      <a:pPr algn="just">
                        <a:lnSpc>
                          <a:spcPct val="200000"/>
                        </a:lnSpc>
                      </a:pPr>
                      <a:r>
                        <a:rPr lang="fr-FR" b="1" dirty="0">
                          <a:latin typeface="Times New Roman" panose="02020603050405020304" pitchFamily="18" charset="0"/>
                          <a:cs typeface="Times New Roman" panose="02020603050405020304" pitchFamily="18" charset="0"/>
                        </a:rPr>
                        <a:t>Elle est le reflet de la « convention d’indemnisation pour compte d’autrui » visée à l’article 231 alinéa 6 du Code CIMA.</a:t>
                      </a:r>
                    </a:p>
                    <a:p>
                      <a:pPr algn="ctr">
                        <a:lnSpc>
                          <a:spcPct val="150000"/>
                        </a:lnSpc>
                      </a:pPr>
                      <a:endParaRPr lang="fr-FR" sz="900" b="1"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r h="370840">
                <a:tc>
                  <a:txBody>
                    <a:bodyPr/>
                    <a:lstStyle/>
                    <a:p>
                      <a:pPr algn="just">
                        <a:lnSpc>
                          <a:spcPct val="150000"/>
                        </a:lnSpc>
                      </a:pPr>
                      <a:r>
                        <a:rPr lang="fr-FR" b="1" u="sng" dirty="0">
                          <a:solidFill>
                            <a:srgbClr val="0070C0"/>
                          </a:solidFill>
                          <a:latin typeface="Times New Roman" panose="02020603050405020304" pitchFamily="18" charset="0"/>
                          <a:cs typeface="Times New Roman" panose="02020603050405020304" pitchFamily="18" charset="0"/>
                        </a:rPr>
                        <a:t>REMARQUE</a:t>
                      </a:r>
                      <a:r>
                        <a:rPr lang="fr-FR" dirty="0">
                          <a:solidFill>
                            <a:srgbClr val="0070C0"/>
                          </a:solidFill>
                          <a:latin typeface="Times New Roman" panose="02020603050405020304" pitchFamily="18" charset="0"/>
                          <a:cs typeface="Times New Roman" panose="02020603050405020304" pitchFamily="18" charset="0"/>
                        </a:rPr>
                        <a:t> </a:t>
                      </a:r>
                      <a:r>
                        <a:rPr lang="fr-FR" sz="2000" b="1" dirty="0">
                          <a:solidFill>
                            <a:srgbClr val="0070C0"/>
                          </a:solidFill>
                          <a:latin typeface="Times New Roman" panose="02020603050405020304" pitchFamily="18" charset="0"/>
                          <a:cs typeface="Times New Roman" panose="02020603050405020304" pitchFamily="18" charset="0"/>
                        </a:rPr>
                        <a:t>:</a:t>
                      </a:r>
                      <a:r>
                        <a:rPr lang="fr-FR" b="1" dirty="0">
                          <a:solidFill>
                            <a:srgbClr val="0070C0"/>
                          </a:solidFill>
                          <a:latin typeface="Times New Roman" panose="02020603050405020304" pitchFamily="18" charset="0"/>
                          <a:cs typeface="Times New Roman" panose="02020603050405020304" pitchFamily="18" charset="0"/>
                        </a:rPr>
                        <a:t> Contrairement au meneur de la procédure d’offre, le responsable de la procédure d’offre est forcément l’assureur de l’un des conducteurs qui a une part de responsabilité dans le sinistre concerné. Sa qualité est conditionnée par une dette de responsabilité (avérée ou présumée, au moins partielle). </a:t>
                      </a:r>
                    </a:p>
                  </a:txBody>
                  <a:tcPr/>
                </a:tc>
                <a:extLst>
                  <a:ext uri="{0D108BD9-81ED-4DB2-BD59-A6C34878D82A}">
                    <a16:rowId xmlns:a16="http://schemas.microsoft.com/office/drawing/2014/main" val="4217131455"/>
                  </a:ext>
                </a:extLst>
              </a:tr>
            </a:tbl>
          </a:graphicData>
        </a:graphic>
      </p:graphicFrame>
      <p:sp>
        <p:nvSpPr>
          <p:cNvPr id="6" name="ZoneTexte 5">
            <a:extLst>
              <a:ext uri="{FF2B5EF4-FFF2-40B4-BE49-F238E27FC236}">
                <a16:creationId xmlns:a16="http://schemas.microsoft.com/office/drawing/2014/main" id="{D4E784A3-A456-42C2-9178-DC8DA2C86EB6}"/>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15233296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D008CB1-D867-5ED3-47A8-70D225339628}"/>
              </a:ext>
            </a:extLst>
          </p:cNvPr>
          <p:cNvSpPr txBox="1"/>
          <p:nvPr/>
        </p:nvSpPr>
        <p:spPr>
          <a:xfrm>
            <a:off x="115594" y="686284"/>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1/ Le </a:t>
            </a:r>
            <a:r>
              <a:rPr lang="fr-FR" b="1" dirty="0">
                <a:solidFill>
                  <a:srgbClr val="0070C0"/>
                </a:solidFill>
                <a:latin typeface="Times New Roman" pitchFamily="18"/>
                <a:cs typeface="Times New Roman" pitchFamily="18"/>
              </a:rPr>
              <a:t>vocabulaire de base </a:t>
            </a:r>
            <a:r>
              <a:rPr lang="fr-FR" sz="1800" b="1" i="0" u="none" strike="noStrike" kern="1200" cap="none" spc="0" baseline="0" dirty="0">
                <a:solidFill>
                  <a:srgbClr val="0070C0"/>
                </a:solidFill>
                <a:uFillTx/>
                <a:latin typeface="Times New Roman" pitchFamily="18"/>
                <a:cs typeface="Times New Roman" pitchFamily="18"/>
              </a:rPr>
              <a:t>(15)</a:t>
            </a:r>
          </a:p>
        </p:txBody>
      </p:sp>
      <p:graphicFrame>
        <p:nvGraphicFramePr>
          <p:cNvPr id="5" name="Tableau 4">
            <a:extLst>
              <a:ext uri="{FF2B5EF4-FFF2-40B4-BE49-F238E27FC236}">
                <a16:creationId xmlns:a16="http://schemas.microsoft.com/office/drawing/2014/main" id="{CE890303-C58B-ACC7-0D9F-B88CDA38B507}"/>
              </a:ext>
            </a:extLst>
          </p:cNvPr>
          <p:cNvGraphicFramePr>
            <a:graphicFrameLocks noGrp="1"/>
          </p:cNvGraphicFramePr>
          <p:nvPr>
            <p:extLst>
              <p:ext uri="{D42A27DB-BD31-4B8C-83A1-F6EECF244321}">
                <p14:modId xmlns:p14="http://schemas.microsoft.com/office/powerpoint/2010/main" val="3432846403"/>
              </p:ext>
            </p:extLst>
          </p:nvPr>
        </p:nvGraphicFramePr>
        <p:xfrm>
          <a:off x="56270" y="1113555"/>
          <a:ext cx="12079457" cy="5703824"/>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0">
                <a:tc>
                  <a:txBody>
                    <a:bodyPr/>
                    <a:lstStyle/>
                    <a:p>
                      <a:pPr algn="ctr"/>
                      <a:r>
                        <a:rPr lang="fr-FR" sz="2700" dirty="0">
                          <a:latin typeface="Times New Roman" panose="02020603050405020304" pitchFamily="18" charset="0"/>
                          <a:cs typeface="Times New Roman" panose="02020603050405020304" pitchFamily="18" charset="0"/>
                        </a:rPr>
                        <a:t>RECOURS EN CONTRIBUTION</a:t>
                      </a:r>
                    </a:p>
                  </a:txBody>
                  <a:tcPr/>
                </a:tc>
                <a:extLst>
                  <a:ext uri="{0D108BD9-81ED-4DB2-BD59-A6C34878D82A}">
                    <a16:rowId xmlns:a16="http://schemas.microsoft.com/office/drawing/2014/main" val="854231308"/>
                  </a:ext>
                </a:extLst>
              </a:tr>
              <a:tr h="370840">
                <a:tc>
                  <a:txBody>
                    <a:bodyPr/>
                    <a:lstStyle/>
                    <a:p>
                      <a:pPr algn="ctr"/>
                      <a:endParaRPr lang="fr-FR" sz="1000" dirty="0">
                        <a:latin typeface="Times New Roman" panose="02020603050405020304" pitchFamily="18" charset="0"/>
                        <a:cs typeface="Times New Roman" panose="02020603050405020304" pitchFamily="18" charset="0"/>
                      </a:endParaRPr>
                    </a:p>
                    <a:p>
                      <a:pPr algn="just">
                        <a:lnSpc>
                          <a:spcPct val="150000"/>
                        </a:lnSpc>
                      </a:pPr>
                      <a:r>
                        <a:rPr lang="fr-FR" sz="1800" b="1" u="sng" kern="1200" dirty="0">
                          <a:solidFill>
                            <a:srgbClr val="0070C0"/>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Le recours en contribution</a:t>
                      </a:r>
                      <a:r>
                        <a:rPr lang="fr-FR" sz="1800" b="1" u="none" kern="1200" dirty="0">
                          <a:solidFill>
                            <a:srgbClr val="0070C0"/>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 </a:t>
                      </a:r>
                      <a:r>
                        <a:rPr lang="fr-FR" sz="1600" b="1" kern="1200" dirty="0">
                          <a:solidFill>
                            <a:schemeClr val="dk1"/>
                          </a:solidFill>
                          <a:effectLst/>
                          <a:latin typeface="Times New Roman" panose="02020603050405020304" pitchFamily="18" charset="0"/>
                          <a:ea typeface="+mn-ea"/>
                          <a:cs typeface="Times New Roman" panose="02020603050405020304" pitchFamily="18" charset="0"/>
                        </a:rPr>
                        <a:t>est celui qui est exercé contre un ou plusieurs coobligés tenus par une dette de même origine et base légales. En droit CIMA, ce recours est fondé sur l’hypothèse de l’indemnisation pour compte d’autrui. En application des dispositions du Code CIMA, ce recours est exercé par le payeur pour compte, le meneur ou le responsable de la procédure d’offre. C’est un recours après paiement pour compte. La contribution des autres assureurs (coobligés) à l’égard de l’assureur mandaté s’effectue en fonction de la part de responsabilité incombant à chaque conducteur. Ce recours comprend plusieurs caractéristiques par rapport à un simple recours subrogatoire : il présuppose un accident mettant en cause plusieurs véhicules, il prévoit un régime de responsabilité du payeur pour compte et il permet en amont une action directe à l’égard du payeur pour compte.</a:t>
                      </a:r>
                    </a:p>
                    <a:p>
                      <a:pPr algn="ctr">
                        <a:lnSpc>
                          <a:spcPct val="150000"/>
                        </a:lnSpc>
                      </a:pPr>
                      <a:endParaRPr lang="fr-FR" sz="900" b="1" dirty="0">
                        <a:latin typeface="Times New Roman" panose="02020603050405020304" pitchFamily="18" charset="0"/>
                        <a:cs typeface="Times New Roman" panose="02020603050405020304" pitchFamily="18" charset="0"/>
                      </a:endParaRPr>
                    </a:p>
                    <a:p>
                      <a:pPr algn="just">
                        <a:lnSpc>
                          <a:spcPct val="150000"/>
                        </a:lnSpc>
                      </a:pPr>
                      <a:r>
                        <a:rPr lang="fr-FR" sz="1600" b="1" kern="1200" dirty="0">
                          <a:solidFill>
                            <a:schemeClr val="dk1"/>
                          </a:solidFill>
                          <a:effectLst/>
                          <a:latin typeface="Times New Roman" panose="02020603050405020304" pitchFamily="18" charset="0"/>
                          <a:ea typeface="+mn-ea"/>
                          <a:cs typeface="Times New Roman" panose="02020603050405020304" pitchFamily="18" charset="0"/>
                        </a:rPr>
                        <a:t>De plus, les conflits nés entre les coobligés du fait de l’exercice du recours en contribution relèvent de la compétence de la Commission Nationale d’Arbitrage créée par l’association nationale des sociétés d’assurances. A cela s’ajoute des intérêts de retard qui peuvent être payés par les coobligés.</a:t>
                      </a:r>
                      <a:endParaRPr lang="fr-FR" sz="1600" b="1" dirty="0">
                        <a:latin typeface="Times New Roman" panose="02020603050405020304" pitchFamily="18" charset="0"/>
                        <a:cs typeface="Times New Roman" panose="02020603050405020304" pitchFamily="18" charset="0"/>
                      </a:endParaRPr>
                    </a:p>
                    <a:p>
                      <a:pPr algn="ctr"/>
                      <a:endParaRPr lang="fr-FR" sz="900"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r h="370840">
                <a:tc>
                  <a:txBody>
                    <a:bodyPr/>
                    <a:lstStyle/>
                    <a:p>
                      <a:pPr algn="just">
                        <a:lnSpc>
                          <a:spcPct val="150000"/>
                        </a:lnSpc>
                      </a:pPr>
                      <a:r>
                        <a:rPr lang="fr-FR" b="1" u="sng" dirty="0">
                          <a:solidFill>
                            <a:srgbClr val="0070C0"/>
                          </a:solidFill>
                          <a:latin typeface="Times New Roman" panose="02020603050405020304" pitchFamily="18" charset="0"/>
                          <a:cs typeface="Times New Roman" panose="02020603050405020304" pitchFamily="18" charset="0"/>
                        </a:rPr>
                        <a:t>REMARQUE</a:t>
                      </a:r>
                      <a:r>
                        <a:rPr lang="fr-FR" dirty="0">
                          <a:solidFill>
                            <a:srgbClr val="0070C0"/>
                          </a:solidFill>
                          <a:latin typeface="Times New Roman" panose="02020603050405020304" pitchFamily="18" charset="0"/>
                          <a:cs typeface="Times New Roman" panose="02020603050405020304" pitchFamily="18" charset="0"/>
                        </a:rPr>
                        <a:t> </a:t>
                      </a:r>
                      <a:r>
                        <a:rPr lang="fr-FR" sz="2000" b="1" dirty="0">
                          <a:solidFill>
                            <a:srgbClr val="0070C0"/>
                          </a:solidFill>
                          <a:latin typeface="Times New Roman" panose="02020603050405020304" pitchFamily="18" charset="0"/>
                          <a:cs typeface="Times New Roman" panose="02020603050405020304" pitchFamily="18" charset="0"/>
                        </a:rPr>
                        <a:t>:</a:t>
                      </a:r>
                      <a:r>
                        <a:rPr lang="fr-FR" b="1" dirty="0">
                          <a:solidFill>
                            <a:srgbClr val="0070C0"/>
                          </a:solidFill>
                          <a:latin typeface="Times New Roman" panose="02020603050405020304" pitchFamily="18" charset="0"/>
                          <a:cs typeface="Times New Roman" panose="02020603050405020304" pitchFamily="18" charset="0"/>
                        </a:rPr>
                        <a:t> Le recours en contribution est le pendant du recours subrogatoire dans le cadre de l’indemnisation pour le compte d’autrui. </a:t>
                      </a:r>
                    </a:p>
                  </a:txBody>
                  <a:tcPr/>
                </a:tc>
                <a:extLst>
                  <a:ext uri="{0D108BD9-81ED-4DB2-BD59-A6C34878D82A}">
                    <a16:rowId xmlns:a16="http://schemas.microsoft.com/office/drawing/2014/main" val="4217131455"/>
                  </a:ext>
                </a:extLst>
              </a:tr>
            </a:tbl>
          </a:graphicData>
        </a:graphic>
      </p:graphicFrame>
      <p:sp>
        <p:nvSpPr>
          <p:cNvPr id="6" name="ZoneTexte 5">
            <a:extLst>
              <a:ext uri="{FF2B5EF4-FFF2-40B4-BE49-F238E27FC236}">
                <a16:creationId xmlns:a16="http://schemas.microsoft.com/office/drawing/2014/main" id="{24850CD8-0333-45C2-A5EF-CD659AD7A8E3}"/>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2657487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5">
            <a:extLst>
              <a:ext uri="{FF2B5EF4-FFF2-40B4-BE49-F238E27FC236}">
                <a16:creationId xmlns:a16="http://schemas.microsoft.com/office/drawing/2014/main" id="{E39FD98A-030A-50C3-EF23-14E483E4CDE1}"/>
              </a:ext>
            </a:extLst>
          </p:cNvPr>
          <p:cNvSpPr txBox="1"/>
          <p:nvPr/>
        </p:nvSpPr>
        <p:spPr>
          <a:xfrm>
            <a:off x="1364565" y="1120084"/>
            <a:ext cx="9608234" cy="4993931"/>
          </a:xfrm>
          <a:prstGeom prst="rect">
            <a:avLst/>
          </a:prstGeom>
          <a:solidFill>
            <a:srgbClr val="F2F2F2"/>
          </a:solidFill>
          <a:ln w="28575" cap="flat">
            <a:solidFill>
              <a:schemeClr val="tx1"/>
            </a:solidFill>
          </a:ln>
          <a:effectLst>
            <a:innerShdw blurRad="63500" dist="50800" dir="8100000">
              <a:prstClr val="black">
                <a:alpha val="50000"/>
              </a:prstClr>
            </a:innerShdw>
          </a:effectLst>
        </p:spPr>
        <p:txBody>
          <a:bodyPr vert="horz" wrap="square" lIns="91440" tIns="45720" rIns="91440" bIns="45720" anchor="t" anchorCtr="0" compatLnSpc="1">
            <a:spAutoFit/>
          </a:bodyPr>
          <a:lstStyle/>
          <a:p>
            <a:pPr marL="0" marR="0" lvl="0" indent="0" algn="just" defTabSz="685800" rtl="0" fontAlgn="auto" hangingPunct="1">
              <a:lnSpc>
                <a:spcPct val="200000"/>
              </a:lnSpc>
              <a:spcBef>
                <a:spcPts val="0"/>
              </a:spcBef>
              <a:spcAft>
                <a:spcPts val="0"/>
              </a:spcAft>
              <a:buNone/>
              <a:tabLst/>
              <a:defRPr sz="1800" b="0" i="0" u="none" strike="noStrike" kern="0" cap="none" spc="0" baseline="0">
                <a:solidFill>
                  <a:srgbClr val="000000"/>
                </a:solidFill>
                <a:uFillTx/>
              </a:defRPr>
            </a:pPr>
            <a:r>
              <a:rPr lang="fr-FR" b="1" i="0" u="none" strike="noStrike" kern="0" cap="none" spc="0" baseline="0" dirty="0">
                <a:solidFill>
                  <a:srgbClr val="0075C9"/>
                </a:solidFill>
                <a:effectLst>
                  <a:outerShdw dist="38096" dir="2700000">
                    <a:srgbClr val="000000"/>
                  </a:outerShdw>
                </a:effectLst>
                <a:uFillTx/>
                <a:latin typeface="Times New Roman" pitchFamily="18"/>
                <a:cs typeface="Times New Roman" pitchFamily="18"/>
              </a:rPr>
              <a:t>	1/</a:t>
            </a:r>
            <a:r>
              <a:rPr lang="fr-FR" b="1" i="0" u="none" strike="noStrike" kern="0" cap="none" spc="0" baseline="0" dirty="0">
                <a:solidFill>
                  <a:srgbClr val="0075C9"/>
                </a:solidFill>
                <a:uFillTx/>
                <a:latin typeface="Times New Roman" pitchFamily="18"/>
                <a:cs typeface="Times New Roman" pitchFamily="18"/>
              </a:rPr>
              <a:t> Le vocabulaire de base</a:t>
            </a:r>
            <a:endParaRPr lang="fr-FR" b="0" i="0" u="none" strike="noStrike" kern="0" cap="none" spc="0" baseline="0" dirty="0">
              <a:solidFill>
                <a:srgbClr val="0075C9"/>
              </a:solidFill>
              <a:uFillTx/>
              <a:latin typeface="Times New Roman" pitchFamily="18"/>
              <a:cs typeface="Times New Roman" pitchFamily="18"/>
            </a:endParaRPr>
          </a:p>
          <a:p>
            <a:pPr marL="0" marR="0" lvl="0" indent="0" algn="l" defTabSz="685800" rtl="0" fontAlgn="auto" hangingPunct="1">
              <a:lnSpc>
                <a:spcPct val="200000"/>
              </a:lnSpc>
              <a:spcBef>
                <a:spcPts val="0"/>
              </a:spcBef>
              <a:spcAft>
                <a:spcPts val="0"/>
              </a:spcAft>
              <a:buNone/>
              <a:tabLst/>
              <a:defRPr sz="1800" b="0" i="0" u="none" strike="noStrike" kern="0" cap="none" spc="0" baseline="0">
                <a:solidFill>
                  <a:srgbClr val="000000"/>
                </a:solidFill>
                <a:uFillTx/>
              </a:defRPr>
            </a:pPr>
            <a:r>
              <a:rPr lang="fr-FR" b="1" i="0" u="none" strike="noStrike" kern="0" cap="none" spc="0" baseline="0" dirty="0">
                <a:solidFill>
                  <a:srgbClr val="262626"/>
                </a:solidFill>
                <a:uFillTx/>
                <a:latin typeface="Times New Roman" pitchFamily="18"/>
                <a:cs typeface="Times New Roman" pitchFamily="18"/>
              </a:rPr>
              <a:t>	2/ Les hypothèses de responsabilité de plein droit dans le Livre 2 du Code CIMA</a:t>
            </a:r>
          </a:p>
          <a:p>
            <a:pPr marL="0" marR="0" lvl="0" indent="0" algn="l" defTabSz="685800" rtl="0" fontAlgn="auto" hangingPunct="1">
              <a:lnSpc>
                <a:spcPct val="200000"/>
              </a:lnSpc>
              <a:spcBef>
                <a:spcPts val="0"/>
              </a:spcBef>
              <a:spcAft>
                <a:spcPts val="0"/>
              </a:spcAft>
              <a:buNone/>
              <a:tabLst/>
              <a:defRPr sz="1800" b="0" i="0" u="none" strike="noStrike" kern="0" cap="none" spc="0" baseline="0">
                <a:solidFill>
                  <a:srgbClr val="000000"/>
                </a:solidFill>
                <a:uFillTx/>
              </a:defRPr>
            </a:pPr>
            <a:r>
              <a:rPr lang="fr-FR" b="1" i="0" u="none" strike="noStrike" kern="0" cap="none" spc="0" baseline="0" dirty="0">
                <a:solidFill>
                  <a:srgbClr val="0075C9"/>
                </a:solidFill>
                <a:uFillTx/>
                <a:latin typeface="Times New Roman" pitchFamily="18"/>
                <a:cs typeface="Times New Roman" pitchFamily="18"/>
              </a:rPr>
              <a:t>	3/ Les hypothèses de responsabilité pour faute dans le Livre 2 du Code CIMA</a:t>
            </a:r>
          </a:p>
          <a:p>
            <a:pPr marL="0" marR="0" lvl="0" indent="0" algn="l" defTabSz="685800" rtl="0" fontAlgn="auto" hangingPunct="1">
              <a:lnSpc>
                <a:spcPct val="200000"/>
              </a:lnSpc>
              <a:spcBef>
                <a:spcPts val="0"/>
              </a:spcBef>
              <a:spcAft>
                <a:spcPts val="0"/>
              </a:spcAft>
              <a:buNone/>
              <a:tabLst/>
              <a:defRPr sz="1800" b="0" i="0" u="none" strike="noStrike" kern="0" cap="none" spc="0" baseline="0">
                <a:solidFill>
                  <a:srgbClr val="000000"/>
                </a:solidFill>
                <a:uFillTx/>
              </a:defRPr>
            </a:pPr>
            <a:r>
              <a:rPr lang="fr-FR" b="1" i="0" u="none" strike="noStrike" kern="0" cap="none" spc="0" baseline="0" dirty="0">
                <a:solidFill>
                  <a:srgbClr val="262626"/>
                </a:solidFill>
                <a:uFillTx/>
                <a:latin typeface="Times New Roman" pitchFamily="18"/>
                <a:cs typeface="Times New Roman" pitchFamily="18"/>
              </a:rPr>
              <a:t>	4/ Les </a:t>
            </a:r>
            <a:r>
              <a:rPr lang="fr-FR" b="1" kern="0" dirty="0">
                <a:solidFill>
                  <a:srgbClr val="262626"/>
                </a:solidFill>
                <a:latin typeface="Times New Roman" pitchFamily="18"/>
                <a:cs typeface="Times New Roman" pitchFamily="18"/>
              </a:rPr>
              <a:t>responsabilités présumées prévues par</a:t>
            </a:r>
            <a:r>
              <a:rPr lang="fr-FR" b="1" i="0" u="none" strike="noStrike" kern="0" cap="none" spc="0" baseline="0" dirty="0">
                <a:solidFill>
                  <a:srgbClr val="262626"/>
                </a:solidFill>
                <a:uFillTx/>
                <a:latin typeface="Times New Roman" pitchFamily="18"/>
                <a:cs typeface="Times New Roman" pitchFamily="18"/>
              </a:rPr>
              <a:t> Livre 2 du Code CIMA</a:t>
            </a:r>
          </a:p>
          <a:p>
            <a:pPr algn="just" defTabSz="685800">
              <a:lnSpc>
                <a:spcPct val="200000"/>
              </a:lnSpc>
              <a:defRPr sz="1800" b="0" i="0" u="none" strike="noStrike" kern="0" cap="none" spc="0" baseline="0">
                <a:solidFill>
                  <a:srgbClr val="000000"/>
                </a:solidFill>
                <a:uFillTx/>
              </a:defRPr>
            </a:pPr>
            <a:r>
              <a:rPr lang="fr-FR" b="1" i="0" u="none" strike="noStrike" kern="0" cap="none" spc="0" baseline="0" dirty="0">
                <a:solidFill>
                  <a:srgbClr val="0070C0"/>
                </a:solidFill>
                <a:uFillTx/>
                <a:latin typeface="Times New Roman" pitchFamily="18"/>
                <a:cs typeface="Times New Roman" pitchFamily="18"/>
              </a:rPr>
              <a:t>	5/ </a:t>
            </a:r>
            <a:r>
              <a:rPr lang="fr-FR" b="1" kern="0" dirty="0">
                <a:solidFill>
                  <a:srgbClr val="0070C0"/>
                </a:solidFill>
                <a:latin typeface="Times New Roman" pitchFamily="18"/>
                <a:cs typeface="Times New Roman" pitchFamily="18"/>
              </a:rPr>
              <a:t>Le recours au barème de responsabilité prévu par le Livre 2 du Code CIMA </a:t>
            </a:r>
            <a:endParaRPr lang="fr-FR" b="1" i="0" u="none" strike="noStrike" kern="0" cap="none" spc="0" baseline="0" dirty="0">
              <a:solidFill>
                <a:srgbClr val="0070C0"/>
              </a:solidFill>
              <a:uFillTx/>
              <a:latin typeface="Times New Roman" pitchFamily="18"/>
              <a:cs typeface="Times New Roman" pitchFamily="18"/>
            </a:endParaRPr>
          </a:p>
          <a:p>
            <a:pPr marL="0" marR="0" lvl="0" indent="0" algn="just" defTabSz="685800" rtl="0" fontAlgn="auto" hangingPunct="1">
              <a:lnSpc>
                <a:spcPct val="200000"/>
              </a:lnSpc>
              <a:spcBef>
                <a:spcPts val="0"/>
              </a:spcBef>
              <a:spcAft>
                <a:spcPts val="0"/>
              </a:spcAft>
              <a:buNone/>
              <a:tabLst/>
              <a:defRPr sz="1800" b="0" i="0" u="none" strike="noStrike" kern="0" cap="none" spc="0" baseline="0">
                <a:solidFill>
                  <a:srgbClr val="000000"/>
                </a:solidFill>
                <a:uFillTx/>
              </a:defRPr>
            </a:pPr>
            <a:r>
              <a:rPr lang="fr-FR" b="1" i="0" u="none" strike="noStrike" kern="0" cap="none" spc="0" baseline="0" dirty="0">
                <a:uFillTx/>
                <a:latin typeface="Times New Roman" pitchFamily="18"/>
                <a:cs typeface="Times New Roman" pitchFamily="18"/>
              </a:rPr>
              <a:t>	6/ Les possibilités de différenciation liées aux sinistres mixtes et aux sinistres complexes</a:t>
            </a:r>
            <a:endParaRPr lang="fr-FR" b="1" kern="0" dirty="0">
              <a:latin typeface="Times New Roman" pitchFamily="18"/>
              <a:cs typeface="Times New Roman" pitchFamily="18"/>
            </a:endParaRPr>
          </a:p>
          <a:p>
            <a:pPr marL="0" marR="0" lvl="0" indent="0" algn="just" defTabSz="685800" rtl="0" fontAlgn="auto" hangingPunct="1">
              <a:lnSpc>
                <a:spcPct val="200000"/>
              </a:lnSpc>
              <a:spcBef>
                <a:spcPts val="0"/>
              </a:spcBef>
              <a:spcAft>
                <a:spcPts val="0"/>
              </a:spcAft>
              <a:buNone/>
              <a:tabLst/>
              <a:defRPr sz="1800" b="0" i="0" u="none" strike="noStrike" kern="0" cap="none" spc="0" baseline="0">
                <a:solidFill>
                  <a:srgbClr val="000000"/>
                </a:solidFill>
                <a:uFillTx/>
              </a:defRPr>
            </a:pPr>
            <a:r>
              <a:rPr lang="fr-FR" b="1" i="0" u="none" strike="noStrike" kern="0" cap="none" spc="0" baseline="0" dirty="0">
                <a:solidFill>
                  <a:srgbClr val="0075C9"/>
                </a:solidFill>
                <a:uFillTx/>
                <a:latin typeface="Times New Roman" pitchFamily="18"/>
                <a:cs typeface="Times New Roman" pitchFamily="18"/>
              </a:rPr>
              <a:t>	7/ La mise en œuvre de la procédure d’offre</a:t>
            </a:r>
          </a:p>
          <a:p>
            <a:pPr marL="0" marR="0" lvl="0" indent="0" algn="just" defTabSz="685800" rtl="0" fontAlgn="auto" hangingPunct="1">
              <a:lnSpc>
                <a:spcPct val="200000"/>
              </a:lnSpc>
              <a:spcBef>
                <a:spcPts val="0"/>
              </a:spcBef>
              <a:spcAft>
                <a:spcPts val="0"/>
              </a:spcAft>
              <a:buNone/>
              <a:tabLst/>
              <a:defRPr sz="1800" b="0" i="0" u="none" strike="noStrike" kern="0" cap="none" spc="0" baseline="0">
                <a:solidFill>
                  <a:srgbClr val="000000"/>
                </a:solidFill>
                <a:uFillTx/>
              </a:defRPr>
            </a:pPr>
            <a:r>
              <a:rPr lang="fr-FR" b="1" i="0" u="none" strike="noStrike" kern="0" cap="none" spc="0" baseline="0" dirty="0">
                <a:solidFill>
                  <a:srgbClr val="262626"/>
                </a:solidFill>
                <a:uFillTx/>
                <a:latin typeface="Times New Roman" pitchFamily="18"/>
                <a:cs typeface="Times New Roman" pitchFamily="18"/>
              </a:rPr>
              <a:t>	8/ Le régim</a:t>
            </a:r>
            <a:r>
              <a:rPr lang="fr-FR" b="1" kern="0" dirty="0">
                <a:solidFill>
                  <a:srgbClr val="262626"/>
                </a:solidFill>
                <a:latin typeface="Times New Roman" pitchFamily="18"/>
                <a:cs typeface="Times New Roman" pitchFamily="18"/>
              </a:rPr>
              <a:t>e spécifique d’une action en responsabilité civile</a:t>
            </a:r>
            <a:endParaRPr lang="fr-FR" b="1" i="0" u="none" strike="noStrike" kern="0" cap="none" spc="0" baseline="0" dirty="0">
              <a:solidFill>
                <a:srgbClr val="262626"/>
              </a:solidFill>
              <a:uFillTx/>
              <a:latin typeface="Times New Roman" pitchFamily="18"/>
              <a:cs typeface="Times New Roman" pitchFamily="18"/>
            </a:endParaRPr>
          </a:p>
          <a:p>
            <a:pPr algn="just" defTabSz="685800">
              <a:lnSpc>
                <a:spcPct val="200000"/>
              </a:lnSpc>
              <a:defRPr sz="1800" b="0" i="0" u="none" strike="noStrike" kern="0" cap="none" spc="0" baseline="0">
                <a:solidFill>
                  <a:srgbClr val="000000"/>
                </a:solidFill>
                <a:uFillTx/>
              </a:defRPr>
            </a:pPr>
            <a:r>
              <a:rPr lang="fr-FR" b="1" i="0" u="none" strike="noStrike" kern="0" cap="none" spc="0" baseline="0" dirty="0">
                <a:solidFill>
                  <a:srgbClr val="0075C9"/>
                </a:solidFill>
                <a:uFillTx/>
                <a:latin typeface="Times New Roman" pitchFamily="18"/>
                <a:cs typeface="Times New Roman" pitchFamily="18"/>
              </a:rPr>
              <a:t>	9/ Le cadre du recours en contribution dans le Livre 2 du Code CIMA </a:t>
            </a:r>
          </a:p>
        </p:txBody>
      </p:sp>
      <p:sp>
        <p:nvSpPr>
          <p:cNvPr id="3" name="ZoneTexte 2">
            <a:extLst>
              <a:ext uri="{FF2B5EF4-FFF2-40B4-BE49-F238E27FC236}">
                <a16:creationId xmlns:a16="http://schemas.microsoft.com/office/drawing/2014/main" id="{8C94D6BD-8C76-4AE8-9248-123255EEE845}"/>
              </a:ext>
            </a:extLst>
          </p:cNvPr>
          <p:cNvSpPr txBox="1"/>
          <p:nvPr/>
        </p:nvSpPr>
        <p:spPr>
          <a:xfrm>
            <a:off x="5078437" y="506436"/>
            <a:ext cx="2841674" cy="507831"/>
          </a:xfrm>
          <a:prstGeom prst="rect">
            <a:avLst/>
          </a:prstGeom>
          <a:noFill/>
        </p:spPr>
        <p:txBody>
          <a:bodyPr wrap="square" rtlCol="0">
            <a:spAutoFit/>
          </a:bodyPr>
          <a:lstStyle/>
          <a:p>
            <a:pPr algn="ctr"/>
            <a:r>
              <a:rPr lang="fr-FR" sz="2700" b="1" i="0" u="none" strike="noStrike" kern="0" cap="none" spc="0" baseline="0" dirty="0">
                <a:solidFill>
                  <a:schemeClr val="accent5">
                    <a:lumMod val="50000"/>
                  </a:schemeClr>
                </a:solidFill>
                <a:uFillTx/>
                <a:latin typeface="Times New Roman" pitchFamily="18"/>
                <a:cs typeface="Times New Roman" pitchFamily="18"/>
              </a:rPr>
              <a:t>SOMMAIRE</a:t>
            </a:r>
          </a:p>
        </p:txBody>
      </p:sp>
      <p:sp>
        <p:nvSpPr>
          <p:cNvPr id="4" name="ZoneTexte 3">
            <a:extLst>
              <a:ext uri="{FF2B5EF4-FFF2-40B4-BE49-F238E27FC236}">
                <a16:creationId xmlns:a16="http://schemas.microsoft.com/office/drawing/2014/main" id="{613D6316-434A-4FB7-95EC-944A47F009E8}"/>
              </a:ext>
            </a:extLst>
          </p:cNvPr>
          <p:cNvSpPr txBox="1"/>
          <p:nvPr/>
        </p:nvSpPr>
        <p:spPr>
          <a:xfrm>
            <a:off x="3815401" y="6468106"/>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Par OMBOLO MENOGA Pierre Emmanuel</a:t>
            </a:r>
          </a:p>
        </p:txBody>
      </p:sp>
      <p:sp>
        <p:nvSpPr>
          <p:cNvPr id="6" name="ZoneTexte 5">
            <a:extLst>
              <a:ext uri="{FF2B5EF4-FFF2-40B4-BE49-F238E27FC236}">
                <a16:creationId xmlns:a16="http://schemas.microsoft.com/office/drawing/2014/main" id="{8D6B32F6-C6B5-4F84-B4C2-D345C26F12C5}"/>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3981915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a:extLst>
              <a:ext uri="{FF2B5EF4-FFF2-40B4-BE49-F238E27FC236}">
                <a16:creationId xmlns:a16="http://schemas.microsoft.com/office/drawing/2014/main" id="{0ABF3C0A-6725-0263-F4FA-6D000EDD7D60}"/>
              </a:ext>
            </a:extLst>
          </p:cNvPr>
          <p:cNvGraphicFramePr>
            <a:graphicFrameLocks noGrp="1"/>
          </p:cNvGraphicFramePr>
          <p:nvPr>
            <p:extLst>
              <p:ext uri="{D42A27DB-BD31-4B8C-83A1-F6EECF244321}">
                <p14:modId xmlns:p14="http://schemas.microsoft.com/office/powerpoint/2010/main" val="1652257595"/>
              </p:ext>
            </p:extLst>
          </p:nvPr>
        </p:nvGraphicFramePr>
        <p:xfrm>
          <a:off x="35495" y="1828802"/>
          <a:ext cx="12131463" cy="3806635"/>
        </p:xfrm>
        <a:graphic>
          <a:graphicData uri="http://schemas.openxmlformats.org/drawingml/2006/table">
            <a:tbl>
              <a:tblPr>
                <a:effectLst>
                  <a:innerShdw blurRad="114300">
                    <a:prstClr val="black"/>
                  </a:innerShdw>
                </a:effectLst>
              </a:tblPr>
              <a:tblGrid>
                <a:gridCol w="4381984">
                  <a:extLst>
                    <a:ext uri="{9D8B030D-6E8A-4147-A177-3AD203B41FA5}">
                      <a16:colId xmlns:a16="http://schemas.microsoft.com/office/drawing/2014/main" val="20000"/>
                    </a:ext>
                  </a:extLst>
                </a:gridCol>
                <a:gridCol w="7749479">
                  <a:extLst>
                    <a:ext uri="{9D8B030D-6E8A-4147-A177-3AD203B41FA5}">
                      <a16:colId xmlns:a16="http://schemas.microsoft.com/office/drawing/2014/main" val="20001"/>
                    </a:ext>
                  </a:extLst>
                </a:gridCol>
              </a:tblGrid>
              <a:tr h="3390313">
                <a:tc>
                  <a:txBody>
                    <a:bodyPr/>
                    <a:lstStyle/>
                    <a:p>
                      <a:pPr algn="ctr">
                        <a:lnSpc>
                          <a:spcPct val="115000"/>
                        </a:lnSpc>
                        <a:spcAft>
                          <a:spcPts val="0"/>
                        </a:spcAft>
                      </a:pPr>
                      <a:r>
                        <a:rPr lang="fr-FR" sz="2700" b="1" dirty="0">
                          <a:solidFill>
                            <a:schemeClr val="accent1"/>
                          </a:solidFill>
                          <a:latin typeface="Times New Roman"/>
                          <a:ea typeface="Calibri"/>
                          <a:cs typeface="Times New Roman"/>
                        </a:rPr>
                        <a:t>POINTS A DEVELOPPER</a:t>
                      </a:r>
                      <a:endParaRPr lang="fr-FR" sz="2700" dirty="0">
                        <a:solidFill>
                          <a:schemeClr val="accent1"/>
                        </a:solidFill>
                        <a:latin typeface="Calibri"/>
                        <a:ea typeface="Calibri"/>
                        <a:cs typeface="Times New Roman"/>
                      </a:endParaRPr>
                    </a:p>
                  </a:txBody>
                  <a:tcPr marL="68537" marR="685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50000"/>
                        </a:lnSpc>
                        <a:spcAft>
                          <a:spcPts val="0"/>
                        </a:spcAft>
                      </a:pPr>
                      <a:r>
                        <a:rPr lang="fr-FR" sz="2400" b="1" dirty="0">
                          <a:latin typeface="Times New Roman" panose="02020603050405020304" pitchFamily="18" charset="0"/>
                          <a:ea typeface="Calibri"/>
                          <a:cs typeface="Times New Roman" panose="02020603050405020304" pitchFamily="18" charset="0"/>
                        </a:rPr>
                        <a:t>2-1/ Les fondements d’une responsabilité de plein droit dans le Livre 2 du Code CIMA</a:t>
                      </a: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150000"/>
                        </a:lnSpc>
                        <a:spcAft>
                          <a:spcPts val="0"/>
                        </a:spcAft>
                      </a:pPr>
                      <a:r>
                        <a:rPr lang="fr-FR" sz="2400" b="1" dirty="0">
                          <a:latin typeface="Times New Roman" panose="02020603050405020304" pitchFamily="18" charset="0"/>
                          <a:ea typeface="Calibri"/>
                          <a:cs typeface="Times New Roman" panose="02020603050405020304" pitchFamily="18" charset="0"/>
                        </a:rPr>
                        <a:t>2-2/ La responsabilité de plein droit à l’égard de la victime non-conductrice</a:t>
                      </a: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150000"/>
                        </a:lnSpc>
                        <a:spcAft>
                          <a:spcPts val="0"/>
                        </a:spcAft>
                      </a:pPr>
                      <a:r>
                        <a:rPr lang="fr-FR" sz="2400" b="1" dirty="0">
                          <a:latin typeface="Times New Roman" panose="02020603050405020304" pitchFamily="18" charset="0"/>
                          <a:ea typeface="Calibri"/>
                          <a:cs typeface="Times New Roman" panose="02020603050405020304" pitchFamily="18" charset="0"/>
                        </a:rPr>
                        <a:t>2-3/ Les autres cas de responsabilité de plein droit dans le Livre 2 du Code CIMA</a:t>
                      </a: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txBody>
                  <a:tcPr marL="68537" marR="68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0"/>
                  </a:ext>
                </a:extLst>
              </a:tr>
            </a:tbl>
          </a:graphicData>
        </a:graphic>
      </p:graphicFrame>
      <p:sp>
        <p:nvSpPr>
          <p:cNvPr id="4" name="ZoneTexte 3">
            <a:extLst>
              <a:ext uri="{FF2B5EF4-FFF2-40B4-BE49-F238E27FC236}">
                <a16:creationId xmlns:a16="http://schemas.microsoft.com/office/drawing/2014/main" id="{C11EB450-A9A1-BC53-D48A-AA27636A712D}"/>
              </a:ext>
            </a:extLst>
          </p:cNvPr>
          <p:cNvSpPr txBox="1"/>
          <p:nvPr/>
        </p:nvSpPr>
        <p:spPr>
          <a:xfrm>
            <a:off x="31188" y="1445943"/>
            <a:ext cx="7016723"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dirty="0">
                <a:solidFill>
                  <a:srgbClr val="0070C0"/>
                </a:solidFill>
                <a:latin typeface="Times New Roman" pitchFamily="18"/>
                <a:cs typeface="Times New Roman" pitchFamily="18"/>
              </a:rPr>
              <a:t>2</a:t>
            </a:r>
            <a:r>
              <a:rPr lang="fr-FR" sz="1400" b="1" i="0" u="none" strike="noStrike" kern="1200" cap="none" spc="0" baseline="0" dirty="0">
                <a:solidFill>
                  <a:srgbClr val="0070C0"/>
                </a:solidFill>
                <a:uFillTx/>
                <a:latin typeface="Times New Roman" pitchFamily="18"/>
                <a:cs typeface="Times New Roman" pitchFamily="18"/>
              </a:rPr>
              <a:t>/ Les hypothèses de responsabilité de plein droit dans le Livre 2 du Code CIMA (</a:t>
            </a:r>
            <a:r>
              <a:rPr lang="fr-FR" sz="1400" b="1" dirty="0">
                <a:solidFill>
                  <a:srgbClr val="0070C0"/>
                </a:solidFill>
                <a:latin typeface="Times New Roman" pitchFamily="18"/>
                <a:cs typeface="Times New Roman" pitchFamily="18"/>
              </a:rPr>
              <a:t>1</a:t>
            </a:r>
            <a:r>
              <a:rPr lang="fr-FR" sz="1400" b="1" i="0" u="none" strike="noStrike" kern="1200" cap="none" spc="0" baseline="0" dirty="0">
                <a:solidFill>
                  <a:srgbClr val="0070C0"/>
                </a:solidFill>
                <a:uFillTx/>
                <a:latin typeface="Times New Roman" pitchFamily="18"/>
                <a:cs typeface="Times New Roman" pitchFamily="18"/>
              </a:rPr>
              <a:t>)</a:t>
            </a:r>
          </a:p>
        </p:txBody>
      </p:sp>
      <p:sp>
        <p:nvSpPr>
          <p:cNvPr id="5" name="ZoneTexte 4">
            <a:extLst>
              <a:ext uri="{FF2B5EF4-FFF2-40B4-BE49-F238E27FC236}">
                <a16:creationId xmlns:a16="http://schemas.microsoft.com/office/drawing/2014/main" id="{3BBD172D-BA28-46F4-8D90-79D539078D43}"/>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
        <p:nvSpPr>
          <p:cNvPr id="6" name="ZoneTexte 5">
            <a:extLst>
              <a:ext uri="{FF2B5EF4-FFF2-40B4-BE49-F238E27FC236}">
                <a16:creationId xmlns:a16="http://schemas.microsoft.com/office/drawing/2014/main" id="{B2044477-DD56-4911-98C2-B112DD78481D}"/>
              </a:ext>
            </a:extLst>
          </p:cNvPr>
          <p:cNvSpPr txBox="1"/>
          <p:nvPr/>
        </p:nvSpPr>
        <p:spPr>
          <a:xfrm>
            <a:off x="3815401" y="6468106"/>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Par OMBOLO MENOGA Pierre Emmanuel</a:t>
            </a:r>
          </a:p>
        </p:txBody>
      </p:sp>
    </p:spTree>
    <p:extLst>
      <p:ext uri="{BB962C8B-B14F-4D97-AF65-F5344CB8AC3E}">
        <p14:creationId xmlns:p14="http://schemas.microsoft.com/office/powerpoint/2010/main" val="11355961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a:extLst>
              <a:ext uri="{FF2B5EF4-FFF2-40B4-BE49-F238E27FC236}">
                <a16:creationId xmlns:a16="http://schemas.microsoft.com/office/drawing/2014/main" id="{6E258EAE-7ECD-F922-68F3-0948EF6FD4DE}"/>
              </a:ext>
            </a:extLst>
          </p:cNvPr>
          <p:cNvGraphicFramePr>
            <a:graphicFrameLocks noGrp="1"/>
          </p:cNvGraphicFramePr>
          <p:nvPr>
            <p:extLst>
              <p:ext uri="{D42A27DB-BD31-4B8C-83A1-F6EECF244321}">
                <p14:modId xmlns:p14="http://schemas.microsoft.com/office/powerpoint/2010/main" val="2114166942"/>
              </p:ext>
            </p:extLst>
          </p:nvPr>
        </p:nvGraphicFramePr>
        <p:xfrm>
          <a:off x="70339" y="1309241"/>
          <a:ext cx="12079457" cy="5263642"/>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441490">
                <a:tc>
                  <a:txBody>
                    <a:bodyPr/>
                    <a:lstStyle/>
                    <a:p>
                      <a:pPr algn="ctr">
                        <a:lnSpc>
                          <a:spcPct val="100000"/>
                        </a:lnSpc>
                        <a:spcAft>
                          <a:spcPts val="0"/>
                        </a:spcAft>
                      </a:pPr>
                      <a:r>
                        <a:rPr lang="fr-FR" sz="2600" b="1" dirty="0">
                          <a:latin typeface="Times New Roman" panose="02020603050405020304" pitchFamily="18" charset="0"/>
                          <a:ea typeface="Calibri"/>
                          <a:cs typeface="Times New Roman" panose="02020603050405020304" pitchFamily="18" charset="0"/>
                        </a:rPr>
                        <a:t>Les fondements d’une responsabilité de plein droit dans le Livre 2 du Code CIMA</a:t>
                      </a:r>
                    </a:p>
                  </a:txBody>
                  <a:tcPr/>
                </a:tc>
                <a:extLst>
                  <a:ext uri="{0D108BD9-81ED-4DB2-BD59-A6C34878D82A}">
                    <a16:rowId xmlns:a16="http://schemas.microsoft.com/office/drawing/2014/main" val="854231308"/>
                  </a:ext>
                </a:extLst>
              </a:tr>
              <a:tr h="4311180">
                <a:tc>
                  <a:txBody>
                    <a:bodyPr/>
                    <a:lstStyle/>
                    <a:p>
                      <a:pPr marL="0" indent="0" algn="ctr">
                        <a:lnSpc>
                          <a:spcPct val="150000"/>
                        </a:lnSpc>
                        <a:buFont typeface="Wingdings" panose="05000000000000000000" pitchFamily="2" charset="2"/>
                        <a:buNone/>
                      </a:pPr>
                      <a:endParaRPr lang="fr-FR" sz="900" b="1" dirty="0">
                        <a:solidFill>
                          <a:schemeClr val="accent5">
                            <a:lumMod val="75000"/>
                          </a:schemeClr>
                        </a:solidFill>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þ"/>
                      </a:pPr>
                      <a:r>
                        <a:rPr lang="fr-FR" b="1" dirty="0">
                          <a:solidFill>
                            <a:schemeClr val="accent5">
                              <a:lumMod val="75000"/>
                            </a:schemeClr>
                          </a:solidFill>
                          <a:latin typeface="Times New Roman" panose="02020603050405020304" pitchFamily="18" charset="0"/>
                          <a:cs typeface="Times New Roman" panose="02020603050405020304" pitchFamily="18" charset="0"/>
                        </a:rPr>
                        <a:t>Dans le Livre 2 du Code CIMA, il faut établir une nuance entre la réparation de plein droit et la responsabilité de plein droit. A l’égard de la victime, cette nuance n’a de sens que si on distingue entre celle qui a la qualité de conducteur au moment de l’accident et celle qui n’a pas cette qualité. Pour la victime qui n’a pas la qualité de conducteur, il s’agit très souvent d’une réparation de plein droit fondée implicitement sur le risque de circulation. Pour celle qui a la qualité de conducteur, il y a un régime dual en fonction des circonstances (responsabilité pour faute, dans certains cas et responsabilité de plein droit, dans d’autres) ;</a:t>
                      </a:r>
                    </a:p>
                    <a:p>
                      <a:pPr marL="0" indent="0" algn="ctr">
                        <a:lnSpc>
                          <a:spcPct val="150000"/>
                        </a:lnSpc>
                        <a:buFont typeface="Wingdings" panose="05000000000000000000" pitchFamily="2" charset="2"/>
                        <a:buNone/>
                      </a:pPr>
                      <a:endParaRPr lang="fr-FR" sz="900" b="1" dirty="0">
                        <a:solidFill>
                          <a:schemeClr val="accent5">
                            <a:lumMod val="75000"/>
                          </a:schemeClr>
                        </a:solidFill>
                        <a:latin typeface="Times New Roman" panose="02020603050405020304" pitchFamily="18" charset="0"/>
                        <a:cs typeface="Times New Roman" panose="02020603050405020304" pitchFamily="18" charset="0"/>
                      </a:endParaRPr>
                    </a:p>
                    <a:p>
                      <a:pPr marL="0" indent="0" algn="ctr">
                        <a:lnSpc>
                          <a:spcPct val="150000"/>
                        </a:lnSpc>
                        <a:buFont typeface="Wingdings" panose="05000000000000000000" pitchFamily="2" charset="2"/>
                        <a:buNone/>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þ"/>
                      </a:pPr>
                      <a:r>
                        <a:rPr lang="fr-FR" b="1" dirty="0">
                          <a:latin typeface="Times New Roman" panose="02020603050405020304" pitchFamily="18" charset="0"/>
                          <a:cs typeface="Times New Roman" panose="02020603050405020304" pitchFamily="18" charset="0"/>
                        </a:rPr>
                        <a:t>Les fondements d’une responsabilité de plein droit à l’égard de la victime non conductrice, et surtout celle d’une réparation de plein droit, sont plus faciles à établir dans le Livre 2 du Code CIMA ;</a:t>
                      </a:r>
                    </a:p>
                    <a:p>
                      <a:pPr marL="0" indent="0" algn="ctr">
                        <a:lnSpc>
                          <a:spcPct val="150000"/>
                        </a:lnSpc>
                        <a:buFont typeface="Wingdings" panose="05000000000000000000" pitchFamily="2" charset="2"/>
                        <a:buNone/>
                      </a:pPr>
                      <a:endParaRPr lang="fr-FR" sz="900" b="1" dirty="0">
                        <a:latin typeface="Times New Roman" panose="02020603050405020304" pitchFamily="18" charset="0"/>
                        <a:cs typeface="Times New Roman" panose="02020603050405020304" pitchFamily="18" charset="0"/>
                      </a:endParaRPr>
                    </a:p>
                    <a:p>
                      <a:pPr marL="0" indent="0" algn="ctr">
                        <a:lnSpc>
                          <a:spcPct val="150000"/>
                        </a:lnSpc>
                        <a:buFont typeface="Wingdings" panose="05000000000000000000" pitchFamily="2" charset="2"/>
                        <a:buNone/>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þ"/>
                      </a:pPr>
                      <a:r>
                        <a:rPr lang="fr-FR" b="1" dirty="0">
                          <a:solidFill>
                            <a:schemeClr val="accent5">
                              <a:lumMod val="75000"/>
                            </a:schemeClr>
                          </a:solidFill>
                          <a:latin typeface="Times New Roman" panose="02020603050405020304" pitchFamily="18" charset="0"/>
                          <a:cs typeface="Times New Roman" panose="02020603050405020304" pitchFamily="18" charset="0"/>
                        </a:rPr>
                        <a:t>Il existe d’autres indices de fondement d’une responsabilité de plein droit dans le Livre 2 du Code CIMA.</a:t>
                      </a:r>
                    </a:p>
                    <a:p>
                      <a:pPr marL="0" indent="0" algn="ctr">
                        <a:lnSpc>
                          <a:spcPct val="150000"/>
                        </a:lnSpc>
                        <a:buFont typeface="Wingdings" panose="05000000000000000000" pitchFamily="2" charset="2"/>
                        <a:buNone/>
                      </a:pPr>
                      <a:endParaRPr lang="fr-FR" sz="900" b="1" dirty="0">
                        <a:solidFill>
                          <a:schemeClr val="accent5">
                            <a:lumMod val="75000"/>
                          </a:schemeClr>
                        </a:solidFill>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4" name="ZoneTexte 3">
            <a:extLst>
              <a:ext uri="{FF2B5EF4-FFF2-40B4-BE49-F238E27FC236}">
                <a16:creationId xmlns:a16="http://schemas.microsoft.com/office/drawing/2014/main" id="{0BBA8E41-EE61-A4F2-5BD0-F67079F4C3B8}"/>
              </a:ext>
            </a:extLst>
          </p:cNvPr>
          <p:cNvSpPr txBox="1"/>
          <p:nvPr/>
        </p:nvSpPr>
        <p:spPr>
          <a:xfrm>
            <a:off x="101528" y="939501"/>
            <a:ext cx="7016723"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dirty="0">
                <a:solidFill>
                  <a:srgbClr val="0070C0"/>
                </a:solidFill>
                <a:latin typeface="Times New Roman" pitchFamily="18"/>
                <a:cs typeface="Times New Roman" pitchFamily="18"/>
              </a:rPr>
              <a:t>2</a:t>
            </a:r>
            <a:r>
              <a:rPr lang="fr-FR" sz="1400" b="1" i="0" u="none" strike="noStrike" kern="1200" cap="none" spc="0" baseline="0" dirty="0">
                <a:solidFill>
                  <a:srgbClr val="0070C0"/>
                </a:solidFill>
                <a:uFillTx/>
                <a:latin typeface="Times New Roman" pitchFamily="18"/>
                <a:cs typeface="Times New Roman" pitchFamily="18"/>
              </a:rPr>
              <a:t>/ Les hypothèses de responsabilité de plein droit dans le Livre 2 du Code CIMA (2)</a:t>
            </a:r>
          </a:p>
        </p:txBody>
      </p:sp>
      <p:sp>
        <p:nvSpPr>
          <p:cNvPr id="5" name="ZoneTexte 4">
            <a:extLst>
              <a:ext uri="{FF2B5EF4-FFF2-40B4-BE49-F238E27FC236}">
                <a16:creationId xmlns:a16="http://schemas.microsoft.com/office/drawing/2014/main" id="{0AC4376F-B085-4550-AC56-4211D3899419}"/>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17756572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a:extLst>
              <a:ext uri="{FF2B5EF4-FFF2-40B4-BE49-F238E27FC236}">
                <a16:creationId xmlns:a16="http://schemas.microsoft.com/office/drawing/2014/main" id="{53A51F52-C6B9-7BBE-F297-1790DD7B8431}"/>
              </a:ext>
            </a:extLst>
          </p:cNvPr>
          <p:cNvGraphicFramePr>
            <a:graphicFrameLocks noGrp="1"/>
          </p:cNvGraphicFramePr>
          <p:nvPr>
            <p:extLst>
              <p:ext uri="{D42A27DB-BD31-4B8C-83A1-F6EECF244321}">
                <p14:modId xmlns:p14="http://schemas.microsoft.com/office/powerpoint/2010/main" val="3937022385"/>
              </p:ext>
            </p:extLst>
          </p:nvPr>
        </p:nvGraphicFramePr>
        <p:xfrm>
          <a:off x="70338" y="1324572"/>
          <a:ext cx="12079457" cy="5343513"/>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517874">
                <a:tc>
                  <a:txBody>
                    <a:bodyPr/>
                    <a:lstStyle/>
                    <a:p>
                      <a:pPr algn="ctr">
                        <a:lnSpc>
                          <a:spcPct val="100000"/>
                        </a:lnSpc>
                        <a:spcAft>
                          <a:spcPts val="0"/>
                        </a:spcAft>
                      </a:pPr>
                      <a:r>
                        <a:rPr lang="fr-FR" sz="2700" b="1" dirty="0">
                          <a:latin typeface="Times New Roman" panose="02020603050405020304" pitchFamily="18" charset="0"/>
                          <a:ea typeface="Calibri"/>
                          <a:cs typeface="Times New Roman" panose="02020603050405020304" pitchFamily="18" charset="0"/>
                        </a:rPr>
                        <a:t>La responsabilité de plein droit à l’égard de la victime non-conductrice</a:t>
                      </a:r>
                    </a:p>
                  </a:txBody>
                  <a:tcPr/>
                </a:tc>
                <a:extLst>
                  <a:ext uri="{0D108BD9-81ED-4DB2-BD59-A6C34878D82A}">
                    <a16:rowId xmlns:a16="http://schemas.microsoft.com/office/drawing/2014/main" val="854231308"/>
                  </a:ext>
                </a:extLst>
              </a:tr>
              <a:tr h="4825639">
                <a:tc>
                  <a:txBody>
                    <a:bodyPr/>
                    <a:lstStyle/>
                    <a:p>
                      <a:pPr marL="0" indent="0" algn="ctr">
                        <a:lnSpc>
                          <a:spcPct val="150000"/>
                        </a:lnSpc>
                        <a:buFont typeface="Wingdings" panose="05000000000000000000" pitchFamily="2" charset="2"/>
                        <a:buNone/>
                      </a:pPr>
                      <a:endParaRPr lang="fr-FR" sz="900" dirty="0">
                        <a:latin typeface="Times New Roman" panose="02020603050405020304" pitchFamily="18" charset="0"/>
                        <a:cs typeface="Times New Roman" panose="02020603050405020304" pitchFamily="18" charset="0"/>
                      </a:endParaRPr>
                    </a:p>
                    <a:p>
                      <a:pPr marL="285750" indent="-285750" algn="just">
                        <a:lnSpc>
                          <a:spcPct val="200000"/>
                        </a:lnSpc>
                        <a:buFont typeface="Wingdings" panose="05000000000000000000" pitchFamily="2" charset="2"/>
                        <a:buChar char="q"/>
                      </a:pPr>
                      <a:r>
                        <a:rPr lang="fr-FR" sz="1800" b="1" dirty="0">
                          <a:latin typeface="Times New Roman" panose="02020603050405020304" pitchFamily="18" charset="0"/>
                          <a:cs typeface="Times New Roman" panose="02020603050405020304" pitchFamily="18" charset="0"/>
                        </a:rPr>
                        <a:t>La responsabilité de plein droit à l’égard de la victime non-conductrice a pour principal fondement l’article 228 alinéa 1</a:t>
                      </a:r>
                      <a:r>
                        <a:rPr lang="fr-FR" sz="1800" b="1" baseline="30000" dirty="0">
                          <a:latin typeface="Times New Roman" panose="02020603050405020304" pitchFamily="18" charset="0"/>
                          <a:cs typeface="Times New Roman" panose="02020603050405020304" pitchFamily="18" charset="0"/>
                        </a:rPr>
                        <a:t>er</a:t>
                      </a:r>
                      <a:r>
                        <a:rPr lang="fr-FR" sz="1800" b="1" dirty="0">
                          <a:latin typeface="Times New Roman" panose="02020603050405020304" pitchFamily="18" charset="0"/>
                          <a:cs typeface="Times New Roman" panose="02020603050405020304" pitchFamily="18" charset="0"/>
                        </a:rPr>
                        <a:t> du Code CIMA ;</a:t>
                      </a:r>
                    </a:p>
                    <a:p>
                      <a:pPr marL="0" indent="0" algn="ctr">
                        <a:lnSpc>
                          <a:spcPct val="150000"/>
                        </a:lnSpc>
                        <a:buFont typeface="Wingdings" panose="05000000000000000000" pitchFamily="2" charset="2"/>
                        <a:buNone/>
                      </a:pPr>
                      <a:endParaRPr lang="fr-FR" sz="900" dirty="0">
                        <a:latin typeface="Times New Roman" panose="02020603050405020304" pitchFamily="18" charset="0"/>
                        <a:cs typeface="Times New Roman" panose="02020603050405020304" pitchFamily="18" charset="0"/>
                      </a:endParaRPr>
                    </a:p>
                    <a:p>
                      <a:pPr marL="285750" indent="-285750" algn="just">
                        <a:lnSpc>
                          <a:spcPct val="200000"/>
                        </a:lnSpc>
                        <a:buFont typeface="Wingdings" panose="05000000000000000000" pitchFamily="2" charset="2"/>
                        <a:buChar char="q"/>
                      </a:pPr>
                      <a:r>
                        <a:rPr lang="fr-FR" sz="1800" b="1" dirty="0">
                          <a:solidFill>
                            <a:srgbClr val="0070C0"/>
                          </a:solidFill>
                          <a:latin typeface="Times New Roman" panose="02020603050405020304" pitchFamily="18" charset="0"/>
                          <a:cs typeface="Times New Roman" panose="02020603050405020304" pitchFamily="18" charset="0"/>
                        </a:rPr>
                        <a:t>D’après cette disposition : « </a:t>
                      </a:r>
                      <a:r>
                        <a:rPr lang="fr-FR" sz="1600" b="1" i="0" kern="1200" dirty="0">
                          <a:solidFill>
                            <a:schemeClr val="tx1"/>
                          </a:solidFill>
                          <a:effectLst/>
                          <a:latin typeface="Times New Roman" panose="02020603050405020304" pitchFamily="18" charset="0"/>
                          <a:ea typeface="+mn-ea"/>
                          <a:cs typeface="Times New Roman" panose="02020603050405020304" pitchFamily="18" charset="0"/>
                        </a:rPr>
                        <a:t>Les victimes, hormis les conducteurs de véhicules terrestres à moteur, sont indemnisées des dommages résultant des atteintes à leur personne qu'elles ont subis, sans que puisse leur être opposée leur propre faute à l'exception du cas où elles ont volontairement recherché les dommages subis</a:t>
                      </a:r>
                      <a:r>
                        <a:rPr lang="fr-FR" sz="1600" b="1" dirty="0">
                          <a:solidFill>
                            <a:schemeClr val="tx1"/>
                          </a:solidFill>
                          <a:latin typeface="Times New Roman" panose="02020603050405020304" pitchFamily="18" charset="0"/>
                          <a:cs typeface="Times New Roman" panose="02020603050405020304" pitchFamily="18" charset="0"/>
                        </a:rPr>
                        <a:t> </a:t>
                      </a:r>
                      <a:r>
                        <a:rPr lang="fr-FR" sz="1800" b="1" dirty="0">
                          <a:solidFill>
                            <a:srgbClr val="0070C0"/>
                          </a:solidFill>
                          <a:latin typeface="Times New Roman" panose="02020603050405020304" pitchFamily="18" charset="0"/>
                          <a:cs typeface="Times New Roman" panose="02020603050405020304" pitchFamily="18" charset="0"/>
                        </a:rPr>
                        <a:t>» ;</a:t>
                      </a:r>
                    </a:p>
                    <a:p>
                      <a:pPr marL="0" indent="0" algn="ctr">
                        <a:lnSpc>
                          <a:spcPct val="150000"/>
                        </a:lnSpc>
                        <a:buFont typeface="Wingdings" panose="05000000000000000000" pitchFamily="2" charset="2"/>
                        <a:buNone/>
                      </a:pPr>
                      <a:endParaRPr lang="fr-FR" sz="900" dirty="0">
                        <a:latin typeface="Times New Roman" panose="02020603050405020304" pitchFamily="18" charset="0"/>
                        <a:cs typeface="Times New Roman" panose="02020603050405020304" pitchFamily="18" charset="0"/>
                      </a:endParaRPr>
                    </a:p>
                    <a:p>
                      <a:pPr marL="285750" indent="-285750" algn="just">
                        <a:lnSpc>
                          <a:spcPct val="200000"/>
                        </a:lnSpc>
                        <a:buFont typeface="Wingdings" panose="05000000000000000000" pitchFamily="2" charset="2"/>
                        <a:buChar char="q"/>
                      </a:pPr>
                      <a:r>
                        <a:rPr lang="fr-FR" sz="1800" b="1" dirty="0">
                          <a:latin typeface="Times New Roman" panose="02020603050405020304" pitchFamily="18" charset="0"/>
                          <a:cs typeface="Times New Roman" panose="02020603050405020304" pitchFamily="18" charset="0"/>
                        </a:rPr>
                        <a:t>L’alinéa 3 du même article ajoute que : « </a:t>
                      </a:r>
                      <a:r>
                        <a:rPr lang="fr-FR" sz="1600" b="1" i="0" kern="1200" dirty="0">
                          <a:solidFill>
                            <a:schemeClr val="accent1"/>
                          </a:solidFill>
                          <a:effectLst/>
                          <a:latin typeface="Times New Roman" panose="02020603050405020304" pitchFamily="18" charset="0"/>
                          <a:ea typeface="+mn-ea"/>
                          <a:cs typeface="Times New Roman" panose="02020603050405020304" pitchFamily="18" charset="0"/>
                        </a:rPr>
                        <a:t>La faute commise par la victime a pour effet de limiter ou d'exclure l'indemnisation des dommages aux biens qu'elle a subis</a:t>
                      </a:r>
                      <a:r>
                        <a:rPr lang="fr-FR" sz="1600" b="1" dirty="0">
                          <a:solidFill>
                            <a:schemeClr val="accent1"/>
                          </a:solidFill>
                          <a:latin typeface="Times New Roman" panose="02020603050405020304" pitchFamily="18" charset="0"/>
                          <a:cs typeface="Times New Roman" panose="02020603050405020304" pitchFamily="18" charset="0"/>
                        </a:rPr>
                        <a:t> </a:t>
                      </a:r>
                      <a:r>
                        <a:rPr lang="fr-FR" sz="1800" b="1" dirty="0">
                          <a:latin typeface="Times New Roman" panose="02020603050405020304" pitchFamily="18" charset="0"/>
                          <a:cs typeface="Times New Roman" panose="02020603050405020304" pitchFamily="18" charset="0"/>
                        </a:rPr>
                        <a:t>».</a:t>
                      </a:r>
                    </a:p>
                    <a:p>
                      <a:pPr algn="ctr"/>
                      <a:endParaRPr lang="fr-FR" sz="900"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4" name="ZoneTexte 3">
            <a:extLst>
              <a:ext uri="{FF2B5EF4-FFF2-40B4-BE49-F238E27FC236}">
                <a16:creationId xmlns:a16="http://schemas.microsoft.com/office/drawing/2014/main" id="{E8B36A06-9209-49FF-81DD-8221873BEEC1}"/>
              </a:ext>
            </a:extLst>
          </p:cNvPr>
          <p:cNvSpPr txBox="1"/>
          <p:nvPr/>
        </p:nvSpPr>
        <p:spPr>
          <a:xfrm>
            <a:off x="45258" y="939501"/>
            <a:ext cx="7016723"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dirty="0">
                <a:solidFill>
                  <a:srgbClr val="0070C0"/>
                </a:solidFill>
                <a:latin typeface="Times New Roman" pitchFamily="18"/>
                <a:cs typeface="Times New Roman" pitchFamily="18"/>
              </a:rPr>
              <a:t>2</a:t>
            </a:r>
            <a:r>
              <a:rPr lang="fr-FR" sz="1400" b="1" i="0" u="none" strike="noStrike" kern="1200" cap="none" spc="0" baseline="0" dirty="0">
                <a:solidFill>
                  <a:srgbClr val="0070C0"/>
                </a:solidFill>
                <a:uFillTx/>
                <a:latin typeface="Times New Roman" pitchFamily="18"/>
                <a:cs typeface="Times New Roman" pitchFamily="18"/>
              </a:rPr>
              <a:t>/ Les hypothèses de responsabilité de plein droit dans le Livre 2 du Code CIMA (</a:t>
            </a:r>
            <a:r>
              <a:rPr lang="fr-FR" sz="1400" b="1" dirty="0">
                <a:solidFill>
                  <a:srgbClr val="0070C0"/>
                </a:solidFill>
                <a:latin typeface="Times New Roman" pitchFamily="18"/>
                <a:cs typeface="Times New Roman" pitchFamily="18"/>
              </a:rPr>
              <a:t>3</a:t>
            </a:r>
            <a:r>
              <a:rPr lang="fr-FR" sz="1400" b="1" i="0" u="none" strike="noStrike" kern="1200" cap="none" spc="0" baseline="0" dirty="0">
                <a:solidFill>
                  <a:srgbClr val="0070C0"/>
                </a:solidFill>
                <a:uFillTx/>
                <a:latin typeface="Times New Roman" pitchFamily="18"/>
                <a:cs typeface="Times New Roman" pitchFamily="18"/>
              </a:rPr>
              <a:t>)</a:t>
            </a:r>
          </a:p>
        </p:txBody>
      </p:sp>
      <p:sp>
        <p:nvSpPr>
          <p:cNvPr id="5" name="ZoneTexte 4">
            <a:extLst>
              <a:ext uri="{FF2B5EF4-FFF2-40B4-BE49-F238E27FC236}">
                <a16:creationId xmlns:a16="http://schemas.microsoft.com/office/drawing/2014/main" id="{D0F29CC4-6FB3-45A2-8436-9047958CE4F8}"/>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21933929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a:extLst>
              <a:ext uri="{FF2B5EF4-FFF2-40B4-BE49-F238E27FC236}">
                <a16:creationId xmlns:a16="http://schemas.microsoft.com/office/drawing/2014/main" id="{77F22296-BEBA-4B15-3D11-DA66E2130D85}"/>
              </a:ext>
            </a:extLst>
          </p:cNvPr>
          <p:cNvGraphicFramePr>
            <a:graphicFrameLocks noGrp="1"/>
          </p:cNvGraphicFramePr>
          <p:nvPr>
            <p:extLst>
              <p:ext uri="{D42A27DB-BD31-4B8C-83A1-F6EECF244321}">
                <p14:modId xmlns:p14="http://schemas.microsoft.com/office/powerpoint/2010/main" val="1900463702"/>
              </p:ext>
            </p:extLst>
          </p:nvPr>
        </p:nvGraphicFramePr>
        <p:xfrm>
          <a:off x="70338" y="916608"/>
          <a:ext cx="12079457" cy="5852160"/>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443219">
                <a:tc>
                  <a:txBody>
                    <a:bodyPr/>
                    <a:lstStyle/>
                    <a:p>
                      <a:pPr algn="ctr">
                        <a:lnSpc>
                          <a:spcPct val="100000"/>
                        </a:lnSpc>
                        <a:spcAft>
                          <a:spcPts val="0"/>
                        </a:spcAft>
                      </a:pPr>
                      <a:r>
                        <a:rPr lang="fr-FR" sz="2700" b="1" dirty="0">
                          <a:latin typeface="Times New Roman" panose="02020603050405020304" pitchFamily="18" charset="0"/>
                          <a:ea typeface="Calibri"/>
                          <a:cs typeface="Times New Roman" panose="02020603050405020304" pitchFamily="18" charset="0"/>
                        </a:rPr>
                        <a:t>Les autres cas de responsabilité de plein droit dans le Livre 2 du Code CIMA</a:t>
                      </a:r>
                    </a:p>
                  </a:txBody>
                  <a:tcPr/>
                </a:tc>
                <a:extLst>
                  <a:ext uri="{0D108BD9-81ED-4DB2-BD59-A6C34878D82A}">
                    <a16:rowId xmlns:a16="http://schemas.microsoft.com/office/drawing/2014/main" val="854231308"/>
                  </a:ext>
                </a:extLst>
              </a:tr>
              <a:tr h="4196910">
                <a:tc>
                  <a:txBody>
                    <a:bodyPr/>
                    <a:lstStyle/>
                    <a:p>
                      <a:pPr marL="285750" indent="-285750" algn="just">
                        <a:lnSpc>
                          <a:spcPct val="150000"/>
                        </a:lnSpc>
                        <a:buFont typeface="Wingdings" panose="05000000000000000000" pitchFamily="2" charset="2"/>
                        <a:buChar char="þ"/>
                      </a:pPr>
                      <a:r>
                        <a:rPr lang="fr-FR" b="1" dirty="0">
                          <a:latin typeface="Times New Roman" panose="02020603050405020304" pitchFamily="18" charset="0"/>
                          <a:cs typeface="Times New Roman" panose="02020603050405020304" pitchFamily="18" charset="0"/>
                        </a:rPr>
                        <a:t>Le fondement des autres cas de responsabilité de plein droit dans le Livre 2 sont ceux qui figurent à l’article 205 du Code CIMA ;</a:t>
                      </a:r>
                    </a:p>
                    <a:p>
                      <a:pPr marL="0" indent="0" algn="ctr">
                        <a:lnSpc>
                          <a:spcPct val="150000"/>
                        </a:lnSpc>
                        <a:buFont typeface="Wingdings" panose="05000000000000000000" pitchFamily="2" charset="2"/>
                        <a:buNone/>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þ"/>
                      </a:pPr>
                      <a:r>
                        <a:rPr lang="fr-FR" b="1" dirty="0">
                          <a:solidFill>
                            <a:schemeClr val="accent5">
                              <a:lumMod val="75000"/>
                            </a:schemeClr>
                          </a:solidFill>
                          <a:latin typeface="Times New Roman" panose="02020603050405020304" pitchFamily="18" charset="0"/>
                          <a:cs typeface="Times New Roman" panose="02020603050405020304" pitchFamily="18" charset="0"/>
                        </a:rPr>
                        <a:t>D’après l’article 205 du Code CIMA : </a:t>
                      </a:r>
                    </a:p>
                    <a:p>
                      <a:pPr algn="just">
                        <a:lnSpc>
                          <a:spcPct val="150000"/>
                        </a:lnSpc>
                      </a:pPr>
                      <a:r>
                        <a:rPr lang="fr-FR" b="1" dirty="0">
                          <a:solidFill>
                            <a:schemeClr val="accent5">
                              <a:lumMod val="75000"/>
                            </a:schemeClr>
                          </a:solidFill>
                          <a:latin typeface="Times New Roman" panose="02020603050405020304" pitchFamily="18" charset="0"/>
                          <a:cs typeface="Times New Roman" panose="02020603050405020304" pitchFamily="18" charset="0"/>
                        </a:rPr>
                        <a:t>             « </a:t>
                      </a:r>
                      <a:r>
                        <a:rPr lang="fr-FR" sz="1800" b="1" kern="1200" dirty="0">
                          <a:solidFill>
                            <a:schemeClr val="accent5">
                              <a:lumMod val="75000"/>
                            </a:schemeClr>
                          </a:solidFill>
                          <a:effectLst/>
                          <a:latin typeface="Times New Roman" panose="02020603050405020304" pitchFamily="18" charset="0"/>
                          <a:ea typeface="+mn-ea"/>
                          <a:cs typeface="Times New Roman" panose="02020603050405020304" pitchFamily="18" charset="0"/>
                        </a:rPr>
                        <a:t>L'obligation d'assurance s'applique à la réparation des dommages corporels ou matériels résultant :</a:t>
                      </a:r>
                    </a:p>
                    <a:p>
                      <a:pPr algn="just">
                        <a:lnSpc>
                          <a:spcPct val="150000"/>
                        </a:lnSpc>
                      </a:pPr>
                      <a:r>
                        <a:rPr lang="fr-FR" sz="1800" b="1" kern="1200" dirty="0">
                          <a:solidFill>
                            <a:schemeClr val="accent5">
                              <a:lumMod val="75000"/>
                            </a:schemeClr>
                          </a:solidFill>
                          <a:effectLst/>
                          <a:latin typeface="Times New Roman" panose="02020603050405020304" pitchFamily="18" charset="0"/>
                          <a:ea typeface="+mn-ea"/>
                          <a:cs typeface="Times New Roman" panose="02020603050405020304" pitchFamily="18" charset="0"/>
                        </a:rPr>
                        <a:t>             1°) des accidents, incendies ou explosions causés par le véhicule, les accessoires et produits servant à son utilisation, les objets et substances qu'il transporte ; </a:t>
                      </a:r>
                    </a:p>
                    <a:p>
                      <a:pPr algn="just">
                        <a:lnSpc>
                          <a:spcPct val="150000"/>
                        </a:lnSpc>
                      </a:pPr>
                      <a:r>
                        <a:rPr lang="fr-FR" sz="1800" b="1" kern="1200" dirty="0">
                          <a:solidFill>
                            <a:schemeClr val="accent5">
                              <a:lumMod val="75000"/>
                            </a:schemeClr>
                          </a:solidFill>
                          <a:effectLst/>
                          <a:latin typeface="Times New Roman" panose="02020603050405020304" pitchFamily="18" charset="0"/>
                          <a:ea typeface="+mn-ea"/>
                          <a:cs typeface="Times New Roman" panose="02020603050405020304" pitchFamily="18" charset="0"/>
                        </a:rPr>
                        <a:t>            2°) de la chute de ces accessoires, objets, substances ou produits. </a:t>
                      </a:r>
                      <a:r>
                        <a:rPr lang="fr-FR" b="1" dirty="0">
                          <a:solidFill>
                            <a:schemeClr val="accent5">
                              <a:lumMod val="75000"/>
                            </a:schemeClr>
                          </a:solidFill>
                          <a:latin typeface="Times New Roman" panose="02020603050405020304" pitchFamily="18" charset="0"/>
                          <a:cs typeface="Times New Roman" panose="02020603050405020304" pitchFamily="18" charset="0"/>
                        </a:rPr>
                        <a:t>» ;</a:t>
                      </a:r>
                    </a:p>
                    <a:p>
                      <a:pPr marL="0" indent="0" algn="ctr">
                        <a:lnSpc>
                          <a:spcPct val="150000"/>
                        </a:lnSpc>
                        <a:buFont typeface="Wingdings" panose="05000000000000000000" pitchFamily="2" charset="2"/>
                        <a:buNone/>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þ"/>
                      </a:pPr>
                      <a:r>
                        <a:rPr lang="fr-FR" b="1" dirty="0">
                          <a:latin typeface="Times New Roman" panose="02020603050405020304" pitchFamily="18" charset="0"/>
                          <a:cs typeface="Times New Roman" panose="02020603050405020304" pitchFamily="18" charset="0"/>
                        </a:rPr>
                        <a:t>En croisant cette disposition avec l’article 226 du même Code qui interdit le recours à la force majeure comme argument pertinent d’exonération de la responsabilité, on retient que les dommages résultant d’incendies ou explosions causés par le véhicule (</a:t>
                      </a:r>
                      <a:r>
                        <a:rPr lang="fr-FR" sz="1600" b="1" i="1" dirty="0">
                          <a:latin typeface="Times New Roman" panose="02020603050405020304" pitchFamily="18" charset="0"/>
                          <a:cs typeface="Times New Roman" panose="02020603050405020304" pitchFamily="18" charset="0"/>
                        </a:rPr>
                        <a:t>y compris </a:t>
                      </a:r>
                      <a:r>
                        <a:rPr lang="fr-FR" sz="1600" b="1" i="1" kern="1200" dirty="0">
                          <a:solidFill>
                            <a:schemeClr val="tx1"/>
                          </a:solidFill>
                          <a:effectLst/>
                          <a:latin typeface="Times New Roman" panose="02020603050405020304" pitchFamily="18" charset="0"/>
                          <a:ea typeface="+mn-ea"/>
                          <a:cs typeface="Times New Roman" panose="02020603050405020304" pitchFamily="18" charset="0"/>
                        </a:rPr>
                        <a:t>les accessoires et produits servant à son utilisation, les objets et substances qu'il transporte</a:t>
                      </a:r>
                      <a:r>
                        <a:rPr lang="fr-FR" b="1" dirty="0">
                          <a:solidFill>
                            <a:schemeClr val="tx1"/>
                          </a:solidFill>
                          <a:latin typeface="Times New Roman" panose="02020603050405020304" pitchFamily="18" charset="0"/>
                          <a:cs typeface="Times New Roman" panose="02020603050405020304" pitchFamily="18" charset="0"/>
                        </a:rPr>
                        <a:t>), d’une part, et ceux occasionnés par la </a:t>
                      </a:r>
                      <a:r>
                        <a:rPr lang="fr-FR" sz="1800" b="1" kern="1200" dirty="0">
                          <a:solidFill>
                            <a:schemeClr val="tx1"/>
                          </a:solidFill>
                          <a:effectLst/>
                          <a:latin typeface="Times New Roman" panose="02020603050405020304" pitchFamily="18" charset="0"/>
                          <a:ea typeface="+mn-ea"/>
                          <a:cs typeface="Times New Roman" panose="02020603050405020304" pitchFamily="18" charset="0"/>
                        </a:rPr>
                        <a:t>chute de ces accessoires, objets, substances ou produits, d’autre part, sont des cas de responsabilité de plein droit dans le Livre 2 du Code CIMA.</a:t>
                      </a:r>
                      <a:endParaRPr lang="fr-FR" dirty="0">
                        <a:latin typeface="Times New Roman" panose="02020603050405020304" pitchFamily="18" charset="0"/>
                        <a:cs typeface="Times New Roman" panose="02020603050405020304" pitchFamily="18" charset="0"/>
                      </a:endParaRPr>
                    </a:p>
                    <a:p>
                      <a:pPr algn="ctr"/>
                      <a:endParaRPr lang="fr-FR" sz="900"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4" name="ZoneTexte 3">
            <a:extLst>
              <a:ext uri="{FF2B5EF4-FFF2-40B4-BE49-F238E27FC236}">
                <a16:creationId xmlns:a16="http://schemas.microsoft.com/office/drawing/2014/main" id="{ED137838-9A14-8165-4ACF-28C0E8712076}"/>
              </a:ext>
            </a:extLst>
          </p:cNvPr>
          <p:cNvSpPr txBox="1"/>
          <p:nvPr/>
        </p:nvSpPr>
        <p:spPr>
          <a:xfrm>
            <a:off x="129660" y="573740"/>
            <a:ext cx="7016723"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dirty="0">
                <a:solidFill>
                  <a:srgbClr val="0070C0"/>
                </a:solidFill>
                <a:latin typeface="Times New Roman" pitchFamily="18"/>
                <a:cs typeface="Times New Roman" pitchFamily="18"/>
              </a:rPr>
              <a:t>2</a:t>
            </a:r>
            <a:r>
              <a:rPr lang="fr-FR" sz="1400" b="1" i="0" u="none" strike="noStrike" kern="1200" cap="none" spc="0" baseline="0" dirty="0">
                <a:solidFill>
                  <a:srgbClr val="0070C0"/>
                </a:solidFill>
                <a:uFillTx/>
                <a:latin typeface="Times New Roman" pitchFamily="18"/>
                <a:cs typeface="Times New Roman" pitchFamily="18"/>
              </a:rPr>
              <a:t>/ Les hypothèses de responsabilité de plein droit dans le Livre 2 du Code CIMA (4)</a:t>
            </a:r>
          </a:p>
        </p:txBody>
      </p:sp>
      <p:sp>
        <p:nvSpPr>
          <p:cNvPr id="5" name="ZoneTexte 4">
            <a:extLst>
              <a:ext uri="{FF2B5EF4-FFF2-40B4-BE49-F238E27FC236}">
                <a16:creationId xmlns:a16="http://schemas.microsoft.com/office/drawing/2014/main" id="{B4FEE707-658C-4161-9CDA-0C5084602719}"/>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13849601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a:extLst>
              <a:ext uri="{FF2B5EF4-FFF2-40B4-BE49-F238E27FC236}">
                <a16:creationId xmlns:a16="http://schemas.microsoft.com/office/drawing/2014/main" id="{12AB79E2-565C-C08C-6EC1-94063A52245F}"/>
              </a:ext>
            </a:extLst>
          </p:cNvPr>
          <p:cNvGraphicFramePr>
            <a:graphicFrameLocks noGrp="1"/>
          </p:cNvGraphicFramePr>
          <p:nvPr>
            <p:extLst>
              <p:ext uri="{D42A27DB-BD31-4B8C-83A1-F6EECF244321}">
                <p14:modId xmlns:p14="http://schemas.microsoft.com/office/powerpoint/2010/main" val="1743125212"/>
              </p:ext>
            </p:extLst>
          </p:nvPr>
        </p:nvGraphicFramePr>
        <p:xfrm>
          <a:off x="35495" y="2011682"/>
          <a:ext cx="12131463" cy="3806635"/>
        </p:xfrm>
        <a:graphic>
          <a:graphicData uri="http://schemas.openxmlformats.org/drawingml/2006/table">
            <a:tbl>
              <a:tblPr>
                <a:effectLst>
                  <a:innerShdw blurRad="114300">
                    <a:prstClr val="black"/>
                  </a:innerShdw>
                </a:effectLst>
              </a:tblPr>
              <a:tblGrid>
                <a:gridCol w="4381984">
                  <a:extLst>
                    <a:ext uri="{9D8B030D-6E8A-4147-A177-3AD203B41FA5}">
                      <a16:colId xmlns:a16="http://schemas.microsoft.com/office/drawing/2014/main" val="20000"/>
                    </a:ext>
                  </a:extLst>
                </a:gridCol>
                <a:gridCol w="7749479">
                  <a:extLst>
                    <a:ext uri="{9D8B030D-6E8A-4147-A177-3AD203B41FA5}">
                      <a16:colId xmlns:a16="http://schemas.microsoft.com/office/drawing/2014/main" val="20001"/>
                    </a:ext>
                  </a:extLst>
                </a:gridCol>
              </a:tblGrid>
              <a:tr h="3390313">
                <a:tc>
                  <a:txBody>
                    <a:bodyPr/>
                    <a:lstStyle/>
                    <a:p>
                      <a:pPr algn="ctr">
                        <a:lnSpc>
                          <a:spcPct val="115000"/>
                        </a:lnSpc>
                        <a:spcAft>
                          <a:spcPts val="0"/>
                        </a:spcAft>
                      </a:pPr>
                      <a:r>
                        <a:rPr lang="fr-FR" sz="2700" b="1" dirty="0">
                          <a:solidFill>
                            <a:schemeClr val="accent5">
                              <a:lumMod val="75000"/>
                            </a:schemeClr>
                          </a:solidFill>
                          <a:latin typeface="Times New Roman"/>
                          <a:ea typeface="Calibri"/>
                          <a:cs typeface="Times New Roman"/>
                        </a:rPr>
                        <a:t>POINTS A DEVELOPPER</a:t>
                      </a:r>
                      <a:endParaRPr lang="fr-FR" sz="2700" dirty="0">
                        <a:solidFill>
                          <a:schemeClr val="accent5">
                            <a:lumMod val="75000"/>
                          </a:schemeClr>
                        </a:solidFill>
                        <a:latin typeface="Calibri"/>
                        <a:ea typeface="Calibri"/>
                        <a:cs typeface="Times New Roman"/>
                      </a:endParaRPr>
                    </a:p>
                  </a:txBody>
                  <a:tcPr marL="68537" marR="685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50000"/>
                        </a:lnSpc>
                        <a:spcAft>
                          <a:spcPts val="0"/>
                        </a:spcAft>
                      </a:pPr>
                      <a:r>
                        <a:rPr lang="fr-FR" sz="2400" b="1" dirty="0">
                          <a:latin typeface="Times New Roman" panose="02020603050405020304" pitchFamily="18" charset="0"/>
                          <a:ea typeface="Calibri"/>
                          <a:cs typeface="Times New Roman" panose="02020603050405020304" pitchFamily="18" charset="0"/>
                        </a:rPr>
                        <a:t>3-1/ Les fondements d’une responsabilité pour faute dans le Livre 2 du Code CIMA</a:t>
                      </a: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150000"/>
                        </a:lnSpc>
                        <a:spcAft>
                          <a:spcPts val="0"/>
                        </a:spcAft>
                      </a:pPr>
                      <a:r>
                        <a:rPr lang="fr-FR" sz="2400" b="1" dirty="0">
                          <a:latin typeface="Times New Roman" panose="02020603050405020304" pitchFamily="18" charset="0"/>
                          <a:ea typeface="Calibri"/>
                          <a:cs typeface="Times New Roman" panose="02020603050405020304" pitchFamily="18" charset="0"/>
                        </a:rPr>
                        <a:t>3-2/ La faute commise et la limitation ou l’exclusion de l’indemnisation</a:t>
                      </a: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150000"/>
                        </a:lnSpc>
                        <a:spcAft>
                          <a:spcPts val="0"/>
                        </a:spcAft>
                      </a:pPr>
                      <a:r>
                        <a:rPr lang="fr-FR" sz="2400" b="1" dirty="0">
                          <a:latin typeface="Times New Roman" panose="02020603050405020304" pitchFamily="18" charset="0"/>
                          <a:ea typeface="Calibri"/>
                          <a:cs typeface="Times New Roman" panose="02020603050405020304" pitchFamily="18" charset="0"/>
                        </a:rPr>
                        <a:t>3-3/ La faute commise et la titularité de la procédure d’offre</a:t>
                      </a: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txBody>
                  <a:tcPr marL="68537" marR="68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0"/>
                  </a:ext>
                </a:extLst>
              </a:tr>
            </a:tbl>
          </a:graphicData>
        </a:graphic>
      </p:graphicFrame>
      <p:sp>
        <p:nvSpPr>
          <p:cNvPr id="6" name="ZoneTexte 5">
            <a:extLst>
              <a:ext uri="{FF2B5EF4-FFF2-40B4-BE49-F238E27FC236}">
                <a16:creationId xmlns:a16="http://schemas.microsoft.com/office/drawing/2014/main" id="{8C0AA64D-ACD1-694B-96E0-FE9D7EA12527}"/>
              </a:ext>
            </a:extLst>
          </p:cNvPr>
          <p:cNvSpPr txBox="1"/>
          <p:nvPr/>
        </p:nvSpPr>
        <p:spPr>
          <a:xfrm>
            <a:off x="59321" y="1572551"/>
            <a:ext cx="7016723" cy="307777"/>
          </a:xfrm>
          <a:prstGeom prst="rect">
            <a:avLst/>
          </a:prstGeom>
          <a:noFill/>
          <a:ln cap="flat">
            <a:noFill/>
          </a:ln>
        </p:spPr>
        <p:txBody>
          <a:bodyPr vert="horz" wrap="square" lIns="91440" tIns="45720" rIns="91440" bIns="45720" anchor="t" anchorCtr="0" compatLnSpc="1">
            <a:spAutoFit/>
          </a:bodyPr>
          <a:lstStyle/>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dirty="0">
                <a:solidFill>
                  <a:srgbClr val="0070C0"/>
                </a:solidFill>
                <a:uFillTx/>
                <a:latin typeface="Times New Roman" pitchFamily="18"/>
                <a:cs typeface="Times New Roman" pitchFamily="18"/>
              </a:rPr>
              <a:t>3/ Les hypothèses de responsabilité pour faute dans le Livre 2 du Code CIMA (</a:t>
            </a:r>
            <a:r>
              <a:rPr lang="fr-FR" sz="1400" b="1" dirty="0">
                <a:solidFill>
                  <a:srgbClr val="0070C0"/>
                </a:solidFill>
                <a:latin typeface="Times New Roman" pitchFamily="18"/>
                <a:cs typeface="Times New Roman" pitchFamily="18"/>
              </a:rPr>
              <a:t>1</a:t>
            </a:r>
            <a:r>
              <a:rPr lang="fr-FR" sz="1400" b="1" i="0" u="none" strike="noStrike" kern="1200" cap="none" spc="0" baseline="0" dirty="0">
                <a:solidFill>
                  <a:srgbClr val="0070C0"/>
                </a:solidFill>
                <a:uFillTx/>
                <a:latin typeface="Times New Roman" pitchFamily="18"/>
                <a:cs typeface="Times New Roman" pitchFamily="18"/>
              </a:rPr>
              <a:t>)</a:t>
            </a:r>
          </a:p>
        </p:txBody>
      </p:sp>
      <p:sp>
        <p:nvSpPr>
          <p:cNvPr id="5" name="ZoneTexte 4">
            <a:extLst>
              <a:ext uri="{FF2B5EF4-FFF2-40B4-BE49-F238E27FC236}">
                <a16:creationId xmlns:a16="http://schemas.microsoft.com/office/drawing/2014/main" id="{267F0E30-CCE5-4584-BFDC-2EC866697B97}"/>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
        <p:nvSpPr>
          <p:cNvPr id="7" name="ZoneTexte 6">
            <a:extLst>
              <a:ext uri="{FF2B5EF4-FFF2-40B4-BE49-F238E27FC236}">
                <a16:creationId xmlns:a16="http://schemas.microsoft.com/office/drawing/2014/main" id="{B358D19A-93B3-422B-A525-0EB7F6EF8135}"/>
              </a:ext>
            </a:extLst>
          </p:cNvPr>
          <p:cNvSpPr txBox="1"/>
          <p:nvPr/>
        </p:nvSpPr>
        <p:spPr>
          <a:xfrm>
            <a:off x="3815401" y="6468106"/>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Par OMBOLO MENOGA Pierre Emmanuel</a:t>
            </a:r>
          </a:p>
        </p:txBody>
      </p:sp>
    </p:spTree>
    <p:extLst>
      <p:ext uri="{BB962C8B-B14F-4D97-AF65-F5344CB8AC3E}">
        <p14:creationId xmlns:p14="http://schemas.microsoft.com/office/powerpoint/2010/main" val="29880581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a:extLst>
              <a:ext uri="{FF2B5EF4-FFF2-40B4-BE49-F238E27FC236}">
                <a16:creationId xmlns:a16="http://schemas.microsoft.com/office/drawing/2014/main" id="{975AA29D-0BC3-2E63-0882-CDDE9E30E5F3}"/>
              </a:ext>
            </a:extLst>
          </p:cNvPr>
          <p:cNvGraphicFramePr>
            <a:graphicFrameLocks noGrp="1"/>
          </p:cNvGraphicFramePr>
          <p:nvPr>
            <p:extLst>
              <p:ext uri="{D42A27DB-BD31-4B8C-83A1-F6EECF244321}">
                <p14:modId xmlns:p14="http://schemas.microsoft.com/office/powerpoint/2010/main" val="3605059597"/>
              </p:ext>
            </p:extLst>
          </p:nvPr>
        </p:nvGraphicFramePr>
        <p:xfrm>
          <a:off x="42202" y="1324573"/>
          <a:ext cx="12079457" cy="5372100"/>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432251">
                <a:tc>
                  <a:txBody>
                    <a:bodyPr/>
                    <a:lstStyle/>
                    <a:p>
                      <a:pPr algn="ctr">
                        <a:lnSpc>
                          <a:spcPct val="100000"/>
                        </a:lnSpc>
                        <a:spcAft>
                          <a:spcPts val="0"/>
                        </a:spcAft>
                      </a:pPr>
                      <a:r>
                        <a:rPr lang="fr-FR" sz="2700" b="1" dirty="0">
                          <a:latin typeface="Times New Roman" panose="02020603050405020304" pitchFamily="18" charset="0"/>
                          <a:ea typeface="Calibri"/>
                          <a:cs typeface="Times New Roman" panose="02020603050405020304" pitchFamily="18" charset="0"/>
                        </a:rPr>
                        <a:t>Les fondements d’une responsabilité pour faute dans le Livre 2 du Code CIMA</a:t>
                      </a:r>
                    </a:p>
                  </a:txBody>
                  <a:tcPr/>
                </a:tc>
                <a:extLst>
                  <a:ext uri="{0D108BD9-81ED-4DB2-BD59-A6C34878D82A}">
                    <a16:rowId xmlns:a16="http://schemas.microsoft.com/office/drawing/2014/main" val="854231308"/>
                  </a:ext>
                </a:extLst>
              </a:tr>
              <a:tr h="4093047">
                <a:tc>
                  <a:txBody>
                    <a:bodyPr/>
                    <a:lstStyle/>
                    <a:p>
                      <a:pPr marL="285750" indent="-285750" algn="just">
                        <a:lnSpc>
                          <a:spcPct val="200000"/>
                        </a:lnSpc>
                        <a:buFont typeface="Wingdings" panose="05000000000000000000" pitchFamily="2" charset="2"/>
                        <a:buChar char="þ"/>
                      </a:pPr>
                      <a:r>
                        <a:rPr lang="fr-FR" sz="1800" b="1" dirty="0">
                          <a:latin typeface="Times New Roman" panose="02020603050405020304" pitchFamily="18" charset="0"/>
                          <a:cs typeface="Times New Roman" panose="02020603050405020304" pitchFamily="18" charset="0"/>
                        </a:rPr>
                        <a:t>La responsabilité pour faute est expressément prévue par deux dispositions dans le Livre 2 du Code CIMA. Il s’agit respectivement des articles 227 (alinéa 1</a:t>
                      </a:r>
                      <a:r>
                        <a:rPr lang="fr-FR" sz="1800" b="1" baseline="30000" dirty="0">
                          <a:latin typeface="Times New Roman" panose="02020603050405020304" pitchFamily="18" charset="0"/>
                          <a:cs typeface="Times New Roman" panose="02020603050405020304" pitchFamily="18" charset="0"/>
                        </a:rPr>
                        <a:t>er</a:t>
                      </a:r>
                      <a:r>
                        <a:rPr lang="fr-FR" sz="1800" b="1" dirty="0">
                          <a:latin typeface="Times New Roman" panose="02020603050405020304" pitchFamily="18" charset="0"/>
                          <a:cs typeface="Times New Roman" panose="02020603050405020304" pitchFamily="18" charset="0"/>
                        </a:rPr>
                        <a:t>) et 228 (alinéas 1 et 3) du Code CIMA ;</a:t>
                      </a:r>
                    </a:p>
                    <a:p>
                      <a:pPr marL="0" indent="0" algn="ctr">
                        <a:lnSpc>
                          <a:spcPct val="200000"/>
                        </a:lnSpc>
                        <a:buFont typeface="Wingdings" panose="05000000000000000000" pitchFamily="2" charset="2"/>
                        <a:buNone/>
                      </a:pPr>
                      <a:endParaRPr lang="fr-FR" sz="400" b="1" dirty="0">
                        <a:latin typeface="Times New Roman" panose="02020603050405020304" pitchFamily="18" charset="0"/>
                        <a:cs typeface="Times New Roman" panose="02020603050405020304" pitchFamily="18" charset="0"/>
                      </a:endParaRPr>
                    </a:p>
                    <a:p>
                      <a:pPr marL="285750" indent="-285750" algn="just">
                        <a:lnSpc>
                          <a:spcPct val="200000"/>
                        </a:lnSpc>
                        <a:buFont typeface="Wingdings" panose="05000000000000000000" pitchFamily="2" charset="2"/>
                        <a:buChar char="þ"/>
                      </a:pPr>
                      <a:r>
                        <a:rPr lang="fr-FR" sz="18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Pour l’article 227 alinéa 1</a:t>
                      </a:r>
                      <a:r>
                        <a:rPr lang="fr-FR" sz="1800" b="1" u="sng" baseline="30000"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er</a:t>
                      </a:r>
                      <a:r>
                        <a:rPr lang="fr-FR" sz="18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du Code CIMA</a:t>
                      </a:r>
                      <a:r>
                        <a:rPr lang="fr-FR" sz="18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dirty="0">
                          <a:solidFill>
                            <a:srgbClr val="0070C0"/>
                          </a:solidFill>
                          <a:latin typeface="Times New Roman" panose="02020603050405020304" pitchFamily="18" charset="0"/>
                          <a:cs typeface="Times New Roman" panose="02020603050405020304" pitchFamily="18" charset="0"/>
                        </a:rPr>
                        <a:t>:</a:t>
                      </a:r>
                      <a:r>
                        <a:rPr lang="fr-FR" sz="1800" b="1" dirty="0">
                          <a:solidFill>
                            <a:srgbClr val="0070C0"/>
                          </a:solidFill>
                          <a:latin typeface="Times New Roman" panose="02020603050405020304" pitchFamily="18" charset="0"/>
                          <a:cs typeface="Times New Roman" panose="02020603050405020304" pitchFamily="18" charset="0"/>
                        </a:rPr>
                        <a:t> </a:t>
                      </a:r>
                      <a:r>
                        <a:rPr lang="fr-FR" sz="1800" b="1" dirty="0">
                          <a:latin typeface="Times New Roman" panose="02020603050405020304" pitchFamily="18" charset="0"/>
                          <a:cs typeface="Times New Roman" panose="02020603050405020304" pitchFamily="18" charset="0"/>
                        </a:rPr>
                        <a:t>Il s’agit de la responsabilité pour faute des victimes ayant la qualité de conducteur au moment de l’accident. Cet article est indifférent sur le fait de savoir s’il doit s’agir d’une faute volontaire ou non ;</a:t>
                      </a:r>
                    </a:p>
                    <a:p>
                      <a:pPr marL="0" indent="0" algn="ctr">
                        <a:lnSpc>
                          <a:spcPct val="150000"/>
                        </a:lnSpc>
                        <a:buFont typeface="Wingdings" panose="05000000000000000000" pitchFamily="2" charset="2"/>
                        <a:buNone/>
                      </a:pPr>
                      <a:endParaRPr lang="fr-FR" sz="900" b="1" dirty="0">
                        <a:latin typeface="Times New Roman" panose="02020603050405020304" pitchFamily="18" charset="0"/>
                        <a:cs typeface="Times New Roman" panose="02020603050405020304" pitchFamily="18" charset="0"/>
                      </a:endParaRPr>
                    </a:p>
                    <a:p>
                      <a:pPr marL="0" indent="0" algn="ctr">
                        <a:lnSpc>
                          <a:spcPct val="150000"/>
                        </a:lnSpc>
                        <a:buFont typeface="Wingdings" panose="05000000000000000000" pitchFamily="2" charset="2"/>
                        <a:buNone/>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þ"/>
                      </a:pPr>
                      <a:r>
                        <a:rPr lang="fr-FR" sz="18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Pour les alinéas 1 et 3 de l’article 228 du Code CIMA</a:t>
                      </a:r>
                      <a:r>
                        <a:rPr lang="fr-FR" sz="18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dirty="0">
                          <a:solidFill>
                            <a:srgbClr val="0070C0"/>
                          </a:solidFill>
                          <a:latin typeface="Times New Roman" panose="02020603050405020304" pitchFamily="18" charset="0"/>
                          <a:cs typeface="Times New Roman" panose="02020603050405020304" pitchFamily="18" charset="0"/>
                        </a:rPr>
                        <a:t>:</a:t>
                      </a:r>
                      <a:r>
                        <a:rPr lang="fr-FR" sz="1800" dirty="0">
                          <a:solidFill>
                            <a:srgbClr val="0070C0"/>
                          </a:solidFill>
                          <a:latin typeface="Times New Roman" panose="02020603050405020304" pitchFamily="18" charset="0"/>
                          <a:cs typeface="Times New Roman" panose="02020603050405020304" pitchFamily="18" charset="0"/>
                        </a:rPr>
                        <a:t> </a:t>
                      </a:r>
                      <a:r>
                        <a:rPr lang="fr-FR" sz="1800" b="1" dirty="0">
                          <a:latin typeface="Times New Roman" panose="02020603050405020304" pitchFamily="18" charset="0"/>
                          <a:cs typeface="Times New Roman" panose="02020603050405020304" pitchFamily="18" charset="0"/>
                        </a:rPr>
                        <a:t>Il s’agit de la responsabilité pour faute des victimes n’ayant pas la qualité de conducteur au moment de l’accident. Leur faute doit être volontaire, c’est-à-dire qu’elles doivent avoir « </a:t>
                      </a:r>
                      <a:r>
                        <a:rPr lang="fr-FR" sz="1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volontairement recherché les dommages subis </a:t>
                      </a:r>
                      <a:r>
                        <a:rPr lang="fr-FR" sz="1800" b="1" dirty="0">
                          <a:latin typeface="Times New Roman" panose="02020603050405020304" pitchFamily="18" charset="0"/>
                          <a:cs typeface="Times New Roman" panose="02020603050405020304" pitchFamily="18" charset="0"/>
                        </a:rPr>
                        <a:t>». </a:t>
                      </a:r>
                    </a:p>
                    <a:p>
                      <a:endParaRPr lang="fr-FR"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5" name="ZoneTexte 4">
            <a:extLst>
              <a:ext uri="{FF2B5EF4-FFF2-40B4-BE49-F238E27FC236}">
                <a16:creationId xmlns:a16="http://schemas.microsoft.com/office/drawing/2014/main" id="{EBDCD2EA-BB47-B60E-3811-2BB522D3EB4E}"/>
              </a:ext>
            </a:extLst>
          </p:cNvPr>
          <p:cNvSpPr txBox="1"/>
          <p:nvPr/>
        </p:nvSpPr>
        <p:spPr>
          <a:xfrm>
            <a:off x="59322" y="967637"/>
            <a:ext cx="7016723" cy="307777"/>
          </a:xfrm>
          <a:prstGeom prst="rect">
            <a:avLst/>
          </a:prstGeom>
          <a:noFill/>
          <a:ln cap="flat">
            <a:noFill/>
          </a:ln>
        </p:spPr>
        <p:txBody>
          <a:bodyPr vert="horz" wrap="square" lIns="91440" tIns="45720" rIns="91440" bIns="45720" anchor="t" anchorCtr="0" compatLnSpc="1">
            <a:spAutoFit/>
          </a:bodyPr>
          <a:lstStyle/>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dirty="0">
                <a:solidFill>
                  <a:srgbClr val="0070C0"/>
                </a:solidFill>
                <a:uFillTx/>
                <a:latin typeface="Times New Roman" pitchFamily="18"/>
                <a:cs typeface="Times New Roman" pitchFamily="18"/>
              </a:rPr>
              <a:t>3/ Les hypothèses de responsabilité pour faute dans le Livre 2 du Code CIMA (2)</a:t>
            </a:r>
          </a:p>
        </p:txBody>
      </p:sp>
      <p:sp>
        <p:nvSpPr>
          <p:cNvPr id="6" name="ZoneTexte 5">
            <a:extLst>
              <a:ext uri="{FF2B5EF4-FFF2-40B4-BE49-F238E27FC236}">
                <a16:creationId xmlns:a16="http://schemas.microsoft.com/office/drawing/2014/main" id="{86A79256-ACB4-4CCB-A22E-27B50311D9FB}"/>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2084807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a:extLst>
              <a:ext uri="{FF2B5EF4-FFF2-40B4-BE49-F238E27FC236}">
                <a16:creationId xmlns:a16="http://schemas.microsoft.com/office/drawing/2014/main" id="{37BFA251-6659-C3EB-7D7E-FE5244A5B9B7}"/>
              </a:ext>
            </a:extLst>
          </p:cNvPr>
          <p:cNvGraphicFramePr>
            <a:graphicFrameLocks noGrp="1"/>
          </p:cNvGraphicFramePr>
          <p:nvPr>
            <p:extLst>
              <p:ext uri="{D42A27DB-BD31-4B8C-83A1-F6EECF244321}">
                <p14:modId xmlns:p14="http://schemas.microsoft.com/office/powerpoint/2010/main" val="1112389136"/>
              </p:ext>
            </p:extLst>
          </p:nvPr>
        </p:nvGraphicFramePr>
        <p:xfrm>
          <a:off x="70338" y="1324573"/>
          <a:ext cx="12079457" cy="5265144"/>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391685">
                <a:tc>
                  <a:txBody>
                    <a:bodyPr/>
                    <a:lstStyle/>
                    <a:p>
                      <a:pPr algn="ctr">
                        <a:lnSpc>
                          <a:spcPct val="100000"/>
                        </a:lnSpc>
                        <a:spcAft>
                          <a:spcPts val="0"/>
                        </a:spcAft>
                      </a:pPr>
                      <a:r>
                        <a:rPr lang="fr-FR" sz="2700" b="1" dirty="0">
                          <a:latin typeface="Times New Roman" panose="02020603050405020304" pitchFamily="18" charset="0"/>
                          <a:ea typeface="Calibri"/>
                          <a:cs typeface="Times New Roman" panose="02020603050405020304" pitchFamily="18" charset="0"/>
                        </a:rPr>
                        <a:t>La faute commise et la limitation ou l’exclusion de l’indemnisation</a:t>
                      </a:r>
                    </a:p>
                  </a:txBody>
                  <a:tcPr/>
                </a:tc>
                <a:extLst>
                  <a:ext uri="{0D108BD9-81ED-4DB2-BD59-A6C34878D82A}">
                    <a16:rowId xmlns:a16="http://schemas.microsoft.com/office/drawing/2014/main" val="854231308"/>
                  </a:ext>
                </a:extLst>
              </a:tr>
              <a:tr h="4762224">
                <a:tc>
                  <a:txBody>
                    <a:bodyPr/>
                    <a:lstStyle/>
                    <a:p>
                      <a:pPr marL="0" indent="0" algn="ctr">
                        <a:lnSpc>
                          <a:spcPct val="150000"/>
                        </a:lnSpc>
                        <a:buFont typeface="Wingdings" panose="05000000000000000000" pitchFamily="2" charset="2"/>
                        <a:buNone/>
                      </a:pPr>
                      <a:endParaRPr lang="fr-FR" sz="900" b="1"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q"/>
                      </a:pPr>
                      <a:r>
                        <a:rPr lang="fr-FR" b="1" dirty="0">
                          <a:latin typeface="Times New Roman" panose="02020603050405020304" pitchFamily="18" charset="0"/>
                          <a:cs typeface="Times New Roman" panose="02020603050405020304" pitchFamily="18" charset="0"/>
                        </a:rPr>
                        <a:t>La faute commise par la victime qui n’a pas la qualité de conducteur n’a d’impact que sur les dommages aux biens qu’elle a subis. Elle est sans incidence sur les dommages résultant des atteintes à sa personne. L’alinéa 3 de l’article 228 du Code CIMA prévoit à cet égard que « </a:t>
                      </a:r>
                      <a:r>
                        <a:rPr lang="fr-FR" sz="1600" b="1" dirty="0">
                          <a:solidFill>
                            <a:srgbClr val="0070C0"/>
                          </a:solidFill>
                          <a:latin typeface="Times New Roman" panose="02020603050405020304" pitchFamily="18" charset="0"/>
                          <a:cs typeface="Times New Roman" panose="02020603050405020304" pitchFamily="18" charset="0"/>
                        </a:rPr>
                        <a:t>La faute commise par la victime a pour effet de limiter ou d’exclure l’indemnisation des dommages aux biens qu’elle a subis </a:t>
                      </a:r>
                      <a:r>
                        <a:rPr lang="fr-FR" b="1" dirty="0">
                          <a:latin typeface="Times New Roman" panose="02020603050405020304" pitchFamily="18" charset="0"/>
                          <a:cs typeface="Times New Roman" panose="02020603050405020304" pitchFamily="18" charset="0"/>
                        </a:rPr>
                        <a:t>» ;</a:t>
                      </a:r>
                    </a:p>
                    <a:p>
                      <a:pPr marL="0" indent="0" algn="ctr">
                        <a:lnSpc>
                          <a:spcPct val="150000"/>
                        </a:lnSpc>
                        <a:buFont typeface="Wingdings" panose="05000000000000000000" pitchFamily="2" charset="2"/>
                        <a:buNone/>
                      </a:pPr>
                      <a:endParaRPr lang="fr-FR" sz="900" b="1" dirty="0">
                        <a:latin typeface="Times New Roman" panose="02020603050405020304" pitchFamily="18" charset="0"/>
                        <a:cs typeface="Times New Roman" panose="02020603050405020304" pitchFamily="18" charset="0"/>
                      </a:endParaRPr>
                    </a:p>
                    <a:p>
                      <a:pPr marL="171450" indent="-171450" algn="ctr">
                        <a:lnSpc>
                          <a:spcPct val="150000"/>
                        </a:lnSpc>
                        <a:buFont typeface="Wingdings" panose="05000000000000000000" pitchFamily="2" charset="2"/>
                        <a:buChar char="q"/>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q"/>
                      </a:pPr>
                      <a:r>
                        <a:rPr lang="fr-FR" b="1" dirty="0">
                          <a:latin typeface="Times New Roman" panose="02020603050405020304" pitchFamily="18" charset="0"/>
                          <a:cs typeface="Times New Roman" panose="02020603050405020304" pitchFamily="18" charset="0"/>
                        </a:rPr>
                        <a:t>La faute commise par la victime qui a la qualité de conducteur, nous renseigne l’alinéa 1</a:t>
                      </a:r>
                      <a:r>
                        <a:rPr lang="fr-FR" b="1" baseline="30000" dirty="0">
                          <a:latin typeface="Times New Roman" panose="02020603050405020304" pitchFamily="18" charset="0"/>
                          <a:cs typeface="Times New Roman" panose="02020603050405020304" pitchFamily="18" charset="0"/>
                        </a:rPr>
                        <a:t>er</a:t>
                      </a:r>
                      <a:r>
                        <a:rPr lang="fr-FR" b="1" dirty="0">
                          <a:latin typeface="Times New Roman" panose="02020603050405020304" pitchFamily="18" charset="0"/>
                          <a:cs typeface="Times New Roman" panose="02020603050405020304" pitchFamily="18" charset="0"/>
                        </a:rPr>
                        <a:t> de l’article 227 du Code CIMA « </a:t>
                      </a:r>
                      <a:r>
                        <a:rPr lang="fr-FR" sz="1600" b="1" dirty="0">
                          <a:solidFill>
                            <a:srgbClr val="0070C0"/>
                          </a:solidFill>
                          <a:latin typeface="Times New Roman" panose="02020603050405020304" pitchFamily="18" charset="0"/>
                          <a:cs typeface="Times New Roman" panose="02020603050405020304" pitchFamily="18" charset="0"/>
                        </a:rPr>
                        <a:t>a pour effet de limiter ou d’exclure l’indemnisation des dommages corporels ou matériels qu’il a subis</a:t>
                      </a:r>
                      <a:r>
                        <a:rPr lang="fr-FR" sz="1600" b="1" dirty="0">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 ;</a:t>
                      </a:r>
                    </a:p>
                    <a:p>
                      <a:pPr marL="0" indent="0" algn="ctr">
                        <a:lnSpc>
                          <a:spcPct val="150000"/>
                        </a:lnSpc>
                        <a:buFont typeface="Wingdings" panose="05000000000000000000" pitchFamily="2" charset="2"/>
                        <a:buNone/>
                      </a:pPr>
                      <a:endParaRPr lang="fr-FR" sz="900" dirty="0">
                        <a:latin typeface="Times New Roman" panose="02020603050405020304" pitchFamily="18" charset="0"/>
                        <a:cs typeface="Times New Roman" panose="02020603050405020304" pitchFamily="18" charset="0"/>
                      </a:endParaRPr>
                    </a:p>
                    <a:p>
                      <a:pPr marL="171450" indent="-171450" algn="ctr">
                        <a:lnSpc>
                          <a:spcPct val="150000"/>
                        </a:lnSpc>
                        <a:buFont typeface="Wingdings" panose="05000000000000000000" pitchFamily="2" charset="2"/>
                        <a:buChar char="q"/>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q"/>
                      </a:pPr>
                      <a:r>
                        <a:rPr lang="fr-FR" b="1" dirty="0">
                          <a:latin typeface="Times New Roman" panose="02020603050405020304" pitchFamily="18" charset="0"/>
                          <a:cs typeface="Times New Roman" panose="02020603050405020304" pitchFamily="18" charset="0"/>
                        </a:rPr>
                        <a:t>Cet alinéa ajoute que « </a:t>
                      </a:r>
                      <a:r>
                        <a:rPr lang="fr-FR" sz="1600" b="1" dirty="0">
                          <a:solidFill>
                            <a:srgbClr val="0070C0"/>
                          </a:solidFill>
                          <a:latin typeface="Times New Roman" panose="02020603050405020304" pitchFamily="18" charset="0"/>
                          <a:cs typeface="Times New Roman" panose="02020603050405020304" pitchFamily="18" charset="0"/>
                        </a:rPr>
                        <a:t>Cette limitation ou cette exclusion est opposable aux ayants droit du conducteur et aux personnes lésées par ricochet </a:t>
                      </a:r>
                      <a:r>
                        <a:rPr lang="fr-FR" b="1" dirty="0">
                          <a:latin typeface="Times New Roman" panose="02020603050405020304" pitchFamily="18" charset="0"/>
                          <a:cs typeface="Times New Roman" panose="02020603050405020304" pitchFamily="18" charset="0"/>
                        </a:rPr>
                        <a:t>».</a:t>
                      </a:r>
                    </a:p>
                    <a:p>
                      <a:pPr algn="ctr"/>
                      <a:endParaRPr lang="fr-FR" sz="900"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6" name="ZoneTexte 5">
            <a:extLst>
              <a:ext uri="{FF2B5EF4-FFF2-40B4-BE49-F238E27FC236}">
                <a16:creationId xmlns:a16="http://schemas.microsoft.com/office/drawing/2014/main" id="{59579C1C-E54B-C8DE-B54A-5E2EF72FC811}"/>
              </a:ext>
            </a:extLst>
          </p:cNvPr>
          <p:cNvSpPr txBox="1"/>
          <p:nvPr/>
        </p:nvSpPr>
        <p:spPr>
          <a:xfrm>
            <a:off x="143730" y="939506"/>
            <a:ext cx="7016723" cy="307777"/>
          </a:xfrm>
          <a:prstGeom prst="rect">
            <a:avLst/>
          </a:prstGeom>
          <a:noFill/>
          <a:ln cap="flat">
            <a:noFill/>
          </a:ln>
        </p:spPr>
        <p:txBody>
          <a:bodyPr vert="horz" wrap="square" lIns="91440" tIns="45720" rIns="91440" bIns="45720" anchor="t" anchorCtr="0" compatLnSpc="1">
            <a:spAutoFit/>
          </a:bodyPr>
          <a:lstStyle/>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dirty="0">
                <a:solidFill>
                  <a:srgbClr val="0070C0"/>
                </a:solidFill>
                <a:uFillTx/>
                <a:latin typeface="Times New Roman" pitchFamily="18"/>
                <a:cs typeface="Times New Roman" pitchFamily="18"/>
              </a:rPr>
              <a:t>3/ Les hypothèses de responsabilité pour faute dans le Livre 2 du Code CIMA (</a:t>
            </a:r>
            <a:r>
              <a:rPr lang="fr-FR" sz="1400" b="1" dirty="0">
                <a:solidFill>
                  <a:srgbClr val="0070C0"/>
                </a:solidFill>
                <a:latin typeface="Times New Roman" pitchFamily="18"/>
                <a:cs typeface="Times New Roman" pitchFamily="18"/>
              </a:rPr>
              <a:t>3</a:t>
            </a:r>
            <a:r>
              <a:rPr lang="fr-FR" sz="1400" b="1" i="0" u="none" strike="noStrike" kern="1200" cap="none" spc="0" baseline="0" dirty="0">
                <a:solidFill>
                  <a:srgbClr val="0070C0"/>
                </a:solidFill>
                <a:uFillTx/>
                <a:latin typeface="Times New Roman" pitchFamily="18"/>
                <a:cs typeface="Times New Roman" pitchFamily="18"/>
              </a:rPr>
              <a:t>)</a:t>
            </a:r>
          </a:p>
        </p:txBody>
      </p:sp>
      <p:sp>
        <p:nvSpPr>
          <p:cNvPr id="5" name="ZoneTexte 4">
            <a:extLst>
              <a:ext uri="{FF2B5EF4-FFF2-40B4-BE49-F238E27FC236}">
                <a16:creationId xmlns:a16="http://schemas.microsoft.com/office/drawing/2014/main" id="{0955723C-54AB-44EE-B2F4-D0440621EC54}"/>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16582710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a:extLst>
              <a:ext uri="{FF2B5EF4-FFF2-40B4-BE49-F238E27FC236}">
                <a16:creationId xmlns:a16="http://schemas.microsoft.com/office/drawing/2014/main" id="{21C7D583-429E-0A4D-B1E9-A6936AA4843C}"/>
              </a:ext>
            </a:extLst>
          </p:cNvPr>
          <p:cNvGraphicFramePr>
            <a:graphicFrameLocks noGrp="1"/>
          </p:cNvGraphicFramePr>
          <p:nvPr>
            <p:extLst>
              <p:ext uri="{D42A27DB-BD31-4B8C-83A1-F6EECF244321}">
                <p14:modId xmlns:p14="http://schemas.microsoft.com/office/powerpoint/2010/main" val="2318067568"/>
              </p:ext>
            </p:extLst>
          </p:nvPr>
        </p:nvGraphicFramePr>
        <p:xfrm>
          <a:off x="70338" y="1324573"/>
          <a:ext cx="12079457" cy="5334000"/>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419032">
                <a:tc>
                  <a:txBody>
                    <a:bodyPr/>
                    <a:lstStyle/>
                    <a:p>
                      <a:pPr algn="ctr">
                        <a:lnSpc>
                          <a:spcPct val="100000"/>
                        </a:lnSpc>
                        <a:spcAft>
                          <a:spcPts val="0"/>
                        </a:spcAft>
                      </a:pPr>
                      <a:r>
                        <a:rPr lang="fr-FR" sz="2700" b="1" dirty="0">
                          <a:latin typeface="Times New Roman" panose="02020603050405020304" pitchFamily="18" charset="0"/>
                          <a:ea typeface="Calibri"/>
                          <a:cs typeface="Times New Roman" panose="02020603050405020304" pitchFamily="18" charset="0"/>
                        </a:rPr>
                        <a:t>La faute commise et la titularité de la procédure d’offre</a:t>
                      </a:r>
                    </a:p>
                  </a:txBody>
                  <a:tcPr/>
                </a:tc>
                <a:extLst>
                  <a:ext uri="{0D108BD9-81ED-4DB2-BD59-A6C34878D82A}">
                    <a16:rowId xmlns:a16="http://schemas.microsoft.com/office/drawing/2014/main" val="854231308"/>
                  </a:ext>
                </a:extLst>
              </a:tr>
              <a:tr h="3967878">
                <a:tc>
                  <a:txBody>
                    <a:bodyPr/>
                    <a:lstStyle/>
                    <a:p>
                      <a:pPr marL="0" indent="0" algn="ctr">
                        <a:lnSpc>
                          <a:spcPct val="150000"/>
                        </a:lnSpc>
                        <a:buFont typeface="Wingdings" panose="05000000000000000000" pitchFamily="2" charset="2"/>
                        <a:buNone/>
                      </a:pPr>
                      <a:endParaRPr lang="fr-FR" sz="900" b="1" dirty="0">
                        <a:latin typeface="Times New Roman" panose="02020603050405020304" pitchFamily="18" charset="0"/>
                        <a:cs typeface="Times New Roman" panose="02020603050405020304" pitchFamily="18" charset="0"/>
                      </a:endParaRPr>
                    </a:p>
                    <a:p>
                      <a:pPr marL="285750" indent="-285750" algn="just">
                        <a:lnSpc>
                          <a:spcPct val="200000"/>
                        </a:lnSpc>
                        <a:buFont typeface="Wingdings" panose="05000000000000000000" pitchFamily="2" charset="2"/>
                        <a:buChar char="þ"/>
                      </a:pPr>
                      <a:r>
                        <a:rPr lang="fr-FR" b="1" dirty="0">
                          <a:solidFill>
                            <a:schemeClr val="accent5">
                              <a:lumMod val="75000"/>
                            </a:schemeClr>
                          </a:solidFill>
                          <a:latin typeface="Times New Roman" panose="02020603050405020304" pitchFamily="18" charset="0"/>
                          <a:cs typeface="Times New Roman" panose="02020603050405020304" pitchFamily="18" charset="0"/>
                        </a:rPr>
                        <a:t>La faute commise par le conducteur n’est pas forcément le critère de détermination de la procédure d’offre. A cet égard, il est possible de noter que le Livre 2 du Code CIMA retient davantage une obligation de réparer dans le cadre de la procédure d’offre que la démonstration de la responsabilité à proprement parler ;</a:t>
                      </a:r>
                    </a:p>
                    <a:p>
                      <a:pPr marL="0" indent="0" algn="ctr">
                        <a:lnSpc>
                          <a:spcPct val="150000"/>
                        </a:lnSpc>
                        <a:buFont typeface="Wingdings" panose="05000000000000000000" pitchFamily="2" charset="2"/>
                        <a:buNone/>
                      </a:pPr>
                      <a:endParaRPr lang="fr-FR" sz="900" b="1" dirty="0">
                        <a:latin typeface="Times New Roman" panose="02020603050405020304" pitchFamily="18" charset="0"/>
                        <a:cs typeface="Times New Roman" panose="02020603050405020304" pitchFamily="18" charset="0"/>
                      </a:endParaRPr>
                    </a:p>
                    <a:p>
                      <a:pPr marL="0" indent="0" algn="ctr">
                        <a:lnSpc>
                          <a:spcPct val="100000"/>
                        </a:lnSpc>
                        <a:buFont typeface="Wingdings" panose="05000000000000000000" pitchFamily="2" charset="2"/>
                        <a:buNone/>
                      </a:pPr>
                      <a:endParaRPr lang="fr-FR" sz="400" dirty="0">
                        <a:latin typeface="Times New Roman" panose="02020603050405020304" pitchFamily="18" charset="0"/>
                        <a:cs typeface="Times New Roman" panose="02020603050405020304" pitchFamily="18" charset="0"/>
                      </a:endParaRPr>
                    </a:p>
                    <a:p>
                      <a:pPr marL="285750" indent="-285750" algn="just">
                        <a:lnSpc>
                          <a:spcPct val="200000"/>
                        </a:lnSpc>
                        <a:buFont typeface="Wingdings" panose="05000000000000000000" pitchFamily="2" charset="2"/>
                        <a:buChar char="þ"/>
                      </a:pPr>
                      <a:r>
                        <a:rPr lang="fr-FR" b="1" dirty="0">
                          <a:latin typeface="Times New Roman" panose="02020603050405020304" pitchFamily="18" charset="0"/>
                          <a:cs typeface="Times New Roman" panose="02020603050405020304" pitchFamily="18" charset="0"/>
                        </a:rPr>
                        <a:t>Il ne faut pas confondre les présomptions retenues dans certaines circonstances pour désigner le mandataire de la procédure d’offre avec la faute ;</a:t>
                      </a:r>
                    </a:p>
                    <a:p>
                      <a:pPr marL="0" indent="0" algn="ctr">
                        <a:lnSpc>
                          <a:spcPct val="100000"/>
                        </a:lnSpc>
                        <a:buFont typeface="Wingdings" panose="05000000000000000000" pitchFamily="2" charset="2"/>
                        <a:buNone/>
                      </a:pPr>
                      <a:endParaRPr lang="fr-FR" sz="400" b="1" dirty="0">
                        <a:latin typeface="Times New Roman" panose="02020603050405020304" pitchFamily="18" charset="0"/>
                        <a:cs typeface="Times New Roman" panose="02020603050405020304" pitchFamily="18" charset="0"/>
                      </a:endParaRPr>
                    </a:p>
                    <a:p>
                      <a:pPr marL="0" indent="0" algn="ctr">
                        <a:lnSpc>
                          <a:spcPct val="150000"/>
                        </a:lnSpc>
                        <a:buFont typeface="Wingdings" panose="05000000000000000000" pitchFamily="2" charset="2"/>
                        <a:buNone/>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þ"/>
                      </a:pPr>
                      <a:r>
                        <a:rPr lang="fr-FR" b="1" dirty="0">
                          <a:solidFill>
                            <a:schemeClr val="accent5">
                              <a:lumMod val="75000"/>
                            </a:schemeClr>
                          </a:solidFill>
                          <a:latin typeface="Times New Roman" panose="02020603050405020304" pitchFamily="18" charset="0"/>
                          <a:cs typeface="Times New Roman" panose="02020603050405020304" pitchFamily="18" charset="0"/>
                        </a:rPr>
                        <a:t>Lorsque le législateur CIMA ne fait pas référence à une obligation de réparer fondée sur une présomption irréfragable, il renvoie explicitement au barème de responsabilité. Là encore, il faut se garder de déduire que le barème dont il s’agit est un répertoire de fautes que les conducteurs de véhicules terrestres à moteur peuvent commettre.</a:t>
                      </a:r>
                    </a:p>
                    <a:p>
                      <a:pPr algn="ctr"/>
                      <a:endParaRPr lang="fr-FR" sz="900"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4" name="ZoneTexte 3">
            <a:extLst>
              <a:ext uri="{FF2B5EF4-FFF2-40B4-BE49-F238E27FC236}">
                <a16:creationId xmlns:a16="http://schemas.microsoft.com/office/drawing/2014/main" id="{5F46E853-FBC7-5130-AAAE-47164871F533}"/>
              </a:ext>
            </a:extLst>
          </p:cNvPr>
          <p:cNvSpPr txBox="1"/>
          <p:nvPr/>
        </p:nvSpPr>
        <p:spPr>
          <a:xfrm>
            <a:off x="115596" y="925440"/>
            <a:ext cx="7016723" cy="307777"/>
          </a:xfrm>
          <a:prstGeom prst="rect">
            <a:avLst/>
          </a:prstGeom>
          <a:noFill/>
          <a:ln cap="flat">
            <a:noFill/>
          </a:ln>
        </p:spPr>
        <p:txBody>
          <a:bodyPr vert="horz" wrap="square" lIns="91440" tIns="45720" rIns="91440" bIns="45720" anchor="t" anchorCtr="0" compatLnSpc="1">
            <a:spAutoFit/>
          </a:bodyPr>
          <a:lstStyle/>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dirty="0">
                <a:solidFill>
                  <a:srgbClr val="0070C0"/>
                </a:solidFill>
                <a:uFillTx/>
                <a:latin typeface="Times New Roman" pitchFamily="18"/>
                <a:cs typeface="Times New Roman" pitchFamily="18"/>
              </a:rPr>
              <a:t>3/ Les hypothèses de responsabilité pour faute dans le Livre 2 du Code CIMA (4)</a:t>
            </a:r>
          </a:p>
        </p:txBody>
      </p:sp>
      <p:sp>
        <p:nvSpPr>
          <p:cNvPr id="5" name="ZoneTexte 4">
            <a:extLst>
              <a:ext uri="{FF2B5EF4-FFF2-40B4-BE49-F238E27FC236}">
                <a16:creationId xmlns:a16="http://schemas.microsoft.com/office/drawing/2014/main" id="{3D612E51-32D6-4FE8-B020-97DF059E52B4}"/>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34192854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a:extLst>
              <a:ext uri="{FF2B5EF4-FFF2-40B4-BE49-F238E27FC236}">
                <a16:creationId xmlns:a16="http://schemas.microsoft.com/office/drawing/2014/main" id="{A8C489FA-C14B-19EF-626A-E0C1B18BC553}"/>
              </a:ext>
            </a:extLst>
          </p:cNvPr>
          <p:cNvGraphicFramePr>
            <a:graphicFrameLocks noGrp="1"/>
          </p:cNvGraphicFramePr>
          <p:nvPr>
            <p:extLst>
              <p:ext uri="{D42A27DB-BD31-4B8C-83A1-F6EECF244321}">
                <p14:modId xmlns:p14="http://schemas.microsoft.com/office/powerpoint/2010/main" val="617864628"/>
              </p:ext>
            </p:extLst>
          </p:nvPr>
        </p:nvGraphicFramePr>
        <p:xfrm>
          <a:off x="35495" y="2011682"/>
          <a:ext cx="12131463" cy="3738055"/>
        </p:xfrm>
        <a:graphic>
          <a:graphicData uri="http://schemas.openxmlformats.org/drawingml/2006/table">
            <a:tbl>
              <a:tblPr>
                <a:effectLst>
                  <a:innerShdw blurRad="114300">
                    <a:prstClr val="black"/>
                  </a:innerShdw>
                </a:effectLst>
              </a:tblPr>
              <a:tblGrid>
                <a:gridCol w="4381984">
                  <a:extLst>
                    <a:ext uri="{9D8B030D-6E8A-4147-A177-3AD203B41FA5}">
                      <a16:colId xmlns:a16="http://schemas.microsoft.com/office/drawing/2014/main" val="20000"/>
                    </a:ext>
                  </a:extLst>
                </a:gridCol>
                <a:gridCol w="7749479">
                  <a:extLst>
                    <a:ext uri="{9D8B030D-6E8A-4147-A177-3AD203B41FA5}">
                      <a16:colId xmlns:a16="http://schemas.microsoft.com/office/drawing/2014/main" val="20001"/>
                    </a:ext>
                  </a:extLst>
                </a:gridCol>
              </a:tblGrid>
              <a:tr h="3390313">
                <a:tc>
                  <a:txBody>
                    <a:bodyPr/>
                    <a:lstStyle/>
                    <a:p>
                      <a:pPr algn="ctr">
                        <a:lnSpc>
                          <a:spcPct val="115000"/>
                        </a:lnSpc>
                        <a:spcAft>
                          <a:spcPts val="0"/>
                        </a:spcAft>
                      </a:pPr>
                      <a:r>
                        <a:rPr lang="fr-FR" sz="2700" b="1" dirty="0">
                          <a:solidFill>
                            <a:schemeClr val="accent1"/>
                          </a:solidFill>
                          <a:latin typeface="Times New Roman"/>
                          <a:ea typeface="Calibri"/>
                          <a:cs typeface="Times New Roman"/>
                        </a:rPr>
                        <a:t>POINTS A DEVELOPPER</a:t>
                      </a:r>
                      <a:endParaRPr lang="fr-FR" sz="2700" dirty="0">
                        <a:solidFill>
                          <a:schemeClr val="accent1"/>
                        </a:solidFill>
                        <a:latin typeface="Calibri"/>
                        <a:ea typeface="Calibri"/>
                        <a:cs typeface="Times New Roman"/>
                      </a:endParaRPr>
                    </a:p>
                  </a:txBody>
                  <a:tcPr marL="68537" marR="685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50000"/>
                        </a:lnSpc>
                        <a:spcAft>
                          <a:spcPts val="0"/>
                        </a:spcAft>
                      </a:pPr>
                      <a:r>
                        <a:rPr lang="fr-FR" sz="2400" b="1" dirty="0">
                          <a:latin typeface="Times New Roman" panose="02020603050405020304" pitchFamily="18" charset="0"/>
                          <a:ea typeface="Calibri"/>
                          <a:cs typeface="Times New Roman" panose="02020603050405020304" pitchFamily="18" charset="0"/>
                        </a:rPr>
                        <a:t>4-1/ La présomption édictée par l’article 227 alinéa 2 du Code CIMA</a:t>
                      </a: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marL="0" marR="0" lvl="0" indent="0" algn="just" defTabSz="914400" rtl="0" eaLnBrk="1" fontAlgn="auto" latinLnBrk="0" hangingPunct="1">
                        <a:lnSpc>
                          <a:spcPct val="150000"/>
                        </a:lnSpc>
                        <a:spcBef>
                          <a:spcPts val="0"/>
                        </a:spcBef>
                        <a:spcAft>
                          <a:spcPts val="0"/>
                        </a:spcAft>
                        <a:buClrTx/>
                        <a:buSzTx/>
                        <a:buFontTx/>
                        <a:buNone/>
                        <a:tabLst/>
                        <a:defRPr/>
                      </a:pPr>
                      <a:r>
                        <a:rPr lang="fr-FR" sz="2400" b="1" dirty="0">
                          <a:latin typeface="Times New Roman" panose="02020603050405020304" pitchFamily="18" charset="0"/>
                          <a:ea typeface="Calibri"/>
                          <a:cs typeface="Times New Roman" panose="02020603050405020304" pitchFamily="18" charset="0"/>
                        </a:rPr>
                        <a:t>4-2/ La présomption prévue par l’article 268 du Code CIMA</a:t>
                      </a: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marL="0" marR="0" lvl="0" indent="0" algn="just" defTabSz="914400" rtl="0" eaLnBrk="1" fontAlgn="auto" latinLnBrk="0" hangingPunct="1">
                        <a:lnSpc>
                          <a:spcPct val="150000"/>
                        </a:lnSpc>
                        <a:spcBef>
                          <a:spcPts val="0"/>
                        </a:spcBef>
                        <a:spcAft>
                          <a:spcPts val="0"/>
                        </a:spcAft>
                        <a:buClrTx/>
                        <a:buSzTx/>
                        <a:buFontTx/>
                        <a:buNone/>
                        <a:tabLst/>
                        <a:defRPr/>
                      </a:pPr>
                      <a:r>
                        <a:rPr lang="fr-FR" sz="2400" b="1" dirty="0">
                          <a:latin typeface="Times New Roman" panose="02020603050405020304" pitchFamily="18" charset="0"/>
                          <a:ea typeface="Calibri"/>
                          <a:cs typeface="Times New Roman" panose="02020603050405020304" pitchFamily="18" charset="0"/>
                        </a:rPr>
                        <a:t>4-3/ Les présomptions prévues par les articles 274 alinéa 4 et 275 du Code CIMA</a:t>
                      </a:r>
                    </a:p>
                    <a:p>
                      <a:pPr algn="just">
                        <a:lnSpc>
                          <a:spcPct val="150000"/>
                        </a:lnSpc>
                        <a:spcAft>
                          <a:spcPts val="0"/>
                        </a:spcAft>
                      </a:pPr>
                      <a:endParaRPr lang="fr-FR" sz="400" b="1" dirty="0">
                        <a:latin typeface="Times New Roman" panose="02020603050405020304" pitchFamily="18" charset="0"/>
                        <a:ea typeface="Calibri"/>
                        <a:cs typeface="Times New Roman" panose="02020603050405020304" pitchFamily="18" charset="0"/>
                      </a:endParaRPr>
                    </a:p>
                  </a:txBody>
                  <a:tcPr marL="68537" marR="68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0"/>
                  </a:ext>
                </a:extLst>
              </a:tr>
            </a:tbl>
          </a:graphicData>
        </a:graphic>
      </p:graphicFrame>
      <p:sp>
        <p:nvSpPr>
          <p:cNvPr id="4" name="ZoneTexte 3">
            <a:extLst>
              <a:ext uri="{FF2B5EF4-FFF2-40B4-BE49-F238E27FC236}">
                <a16:creationId xmlns:a16="http://schemas.microsoft.com/office/drawing/2014/main" id="{F5FBC611-6889-6985-3EE2-1122C2129040}"/>
              </a:ext>
            </a:extLst>
          </p:cNvPr>
          <p:cNvSpPr txBox="1"/>
          <p:nvPr/>
        </p:nvSpPr>
        <p:spPr>
          <a:xfrm>
            <a:off x="87457" y="1600685"/>
            <a:ext cx="7016723"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dirty="0">
                <a:solidFill>
                  <a:srgbClr val="0070C0"/>
                </a:solidFill>
                <a:uFillTx/>
                <a:latin typeface="Times New Roman" pitchFamily="18"/>
                <a:cs typeface="Times New Roman" pitchFamily="18"/>
              </a:rPr>
              <a:t>4/ Les responsabilités présumées dans le Livre 2 du Code CIMA (</a:t>
            </a:r>
            <a:r>
              <a:rPr lang="fr-FR" sz="1400" b="1" dirty="0">
                <a:solidFill>
                  <a:srgbClr val="0070C0"/>
                </a:solidFill>
                <a:latin typeface="Times New Roman" pitchFamily="18"/>
                <a:cs typeface="Times New Roman" pitchFamily="18"/>
              </a:rPr>
              <a:t>1</a:t>
            </a:r>
            <a:r>
              <a:rPr lang="fr-FR" sz="1400" b="1" i="0" u="none" strike="noStrike" kern="1200" cap="none" spc="0" baseline="0" dirty="0">
                <a:solidFill>
                  <a:srgbClr val="0070C0"/>
                </a:solidFill>
                <a:uFillTx/>
                <a:latin typeface="Times New Roman" pitchFamily="18"/>
                <a:cs typeface="Times New Roman" pitchFamily="18"/>
              </a:rPr>
              <a:t>)</a:t>
            </a:r>
          </a:p>
        </p:txBody>
      </p:sp>
      <p:sp>
        <p:nvSpPr>
          <p:cNvPr id="5" name="ZoneTexte 4">
            <a:extLst>
              <a:ext uri="{FF2B5EF4-FFF2-40B4-BE49-F238E27FC236}">
                <a16:creationId xmlns:a16="http://schemas.microsoft.com/office/drawing/2014/main" id="{E04F064B-49EF-4FBD-9029-0DE558BE8AEE}"/>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
        <p:nvSpPr>
          <p:cNvPr id="6" name="ZoneTexte 5">
            <a:extLst>
              <a:ext uri="{FF2B5EF4-FFF2-40B4-BE49-F238E27FC236}">
                <a16:creationId xmlns:a16="http://schemas.microsoft.com/office/drawing/2014/main" id="{CCE77031-E291-4797-A7E5-BD9F3BF297CE}"/>
              </a:ext>
            </a:extLst>
          </p:cNvPr>
          <p:cNvSpPr txBox="1"/>
          <p:nvPr/>
        </p:nvSpPr>
        <p:spPr>
          <a:xfrm>
            <a:off x="3815401" y="6468106"/>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Par OMBOLO MENOGA Pierre Emmanuel</a:t>
            </a:r>
          </a:p>
        </p:txBody>
      </p:sp>
    </p:spTree>
    <p:extLst>
      <p:ext uri="{BB962C8B-B14F-4D97-AF65-F5344CB8AC3E}">
        <p14:creationId xmlns:p14="http://schemas.microsoft.com/office/powerpoint/2010/main" val="33428423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a:extLst>
              <a:ext uri="{FF2B5EF4-FFF2-40B4-BE49-F238E27FC236}">
                <a16:creationId xmlns:a16="http://schemas.microsoft.com/office/drawing/2014/main" id="{7B42083E-9E96-1E85-376C-61DE83048F9A}"/>
              </a:ext>
            </a:extLst>
          </p:cNvPr>
          <p:cNvGraphicFramePr>
            <a:graphicFrameLocks noGrp="1"/>
          </p:cNvGraphicFramePr>
          <p:nvPr>
            <p:extLst>
              <p:ext uri="{D42A27DB-BD31-4B8C-83A1-F6EECF244321}">
                <p14:modId xmlns:p14="http://schemas.microsoft.com/office/powerpoint/2010/main" val="3076658701"/>
              </p:ext>
            </p:extLst>
          </p:nvPr>
        </p:nvGraphicFramePr>
        <p:xfrm>
          <a:off x="56270" y="1169828"/>
          <a:ext cx="12079457" cy="5532120"/>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462024">
                <a:tc>
                  <a:txBody>
                    <a:bodyPr/>
                    <a:lstStyle/>
                    <a:p>
                      <a:pPr algn="ctr">
                        <a:lnSpc>
                          <a:spcPct val="100000"/>
                        </a:lnSpc>
                        <a:spcAft>
                          <a:spcPts val="0"/>
                        </a:spcAft>
                      </a:pPr>
                      <a:r>
                        <a:rPr lang="fr-FR" sz="2700" b="1" dirty="0">
                          <a:latin typeface="Times New Roman" panose="02020603050405020304" pitchFamily="18" charset="0"/>
                          <a:ea typeface="Calibri"/>
                          <a:cs typeface="Times New Roman" panose="02020603050405020304" pitchFamily="18" charset="0"/>
                        </a:rPr>
                        <a:t>La présomption édictée par l’article 227 alinéa 2 du Code CIMA</a:t>
                      </a:r>
                    </a:p>
                  </a:txBody>
                  <a:tcPr/>
                </a:tc>
                <a:extLst>
                  <a:ext uri="{0D108BD9-81ED-4DB2-BD59-A6C34878D82A}">
                    <a16:rowId xmlns:a16="http://schemas.microsoft.com/office/drawing/2014/main" val="854231308"/>
                  </a:ext>
                </a:extLst>
              </a:tr>
              <a:tr h="2467067">
                <a:tc>
                  <a:txBody>
                    <a:bodyPr/>
                    <a:lstStyle/>
                    <a:p>
                      <a:pPr marL="285750" indent="-285750" algn="just">
                        <a:lnSpc>
                          <a:spcPct val="150000"/>
                        </a:lnSpc>
                        <a:buFont typeface="Wingdings" panose="05000000000000000000" pitchFamily="2" charset="2"/>
                        <a:buChar char="þ"/>
                      </a:pPr>
                      <a:r>
                        <a:rPr lang="fr-FR" b="1" dirty="0">
                          <a:latin typeface="Times New Roman" panose="02020603050405020304" pitchFamily="18" charset="0"/>
                          <a:cs typeface="Times New Roman" panose="02020603050405020304" pitchFamily="18" charset="0"/>
                        </a:rPr>
                        <a:t>D’après l’alinéa 2 de l’article 227 du Code CIMA : « </a:t>
                      </a:r>
                      <a:r>
                        <a:rPr lang="fr-FR" sz="1800" b="1" i="0" kern="1200" dirty="0">
                          <a:solidFill>
                            <a:schemeClr val="accent1"/>
                          </a:solidFill>
                          <a:effectLst/>
                          <a:latin typeface="Times New Roman" panose="02020603050405020304" pitchFamily="18" charset="0"/>
                          <a:ea typeface="+mn-ea"/>
                          <a:cs typeface="Times New Roman" panose="02020603050405020304" pitchFamily="18" charset="0"/>
                        </a:rPr>
                        <a:t>Lorsque les circonstances d'une collision entre deux ou plusieurs véhicules ne permettent pas d'établir les responsabilités encourues, chacun des conducteurs ne reçoit de la part du ou des autres conducteurs que la moitié de l'indemnisation du dommage corporel ou matériel qu'il a subi</a:t>
                      </a:r>
                      <a:r>
                        <a:rPr lang="fr-FR" b="1" dirty="0">
                          <a:latin typeface="Times New Roman" panose="02020603050405020304" pitchFamily="18" charset="0"/>
                          <a:cs typeface="Times New Roman" panose="02020603050405020304" pitchFamily="18" charset="0"/>
                        </a:rPr>
                        <a:t> ». Cette disposition prévoit à la fois des critères objectifs et des critères subjectifs ;</a:t>
                      </a:r>
                    </a:p>
                    <a:p>
                      <a:pPr marL="0" indent="0" algn="ctr">
                        <a:lnSpc>
                          <a:spcPct val="150000"/>
                        </a:lnSpc>
                        <a:buFont typeface="Wingdings" panose="05000000000000000000" pitchFamily="2" charset="2"/>
                        <a:buNone/>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þ"/>
                      </a:pPr>
                      <a:r>
                        <a:rPr lang="fr-FR" b="1" u="sng" dirty="0">
                          <a:solidFill>
                            <a:schemeClr val="accent5">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critères objectifs de la présomption de l’article 227 alinéa 2 du Code CIMA</a:t>
                      </a:r>
                      <a:r>
                        <a:rPr lang="fr-FR" b="1" dirty="0">
                          <a:solidFill>
                            <a:schemeClr val="accent5">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dirty="0">
                          <a:solidFill>
                            <a:schemeClr val="accent5">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fr-FR" b="1" dirty="0">
                          <a:solidFill>
                            <a:schemeClr val="accent5">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Ils sont relatifs à l’analyse des circonstances et des responsabilités qui en découlent. Il faut qu’à l’analyse desdites circonstances, on retrouve une collision entre deux véhicules ou plus et des dommages de telle sorte qu’il soit impossible de se prononcer sur l’étendue des responsabilités encourues ou d’établir lesdites responsabilités de façon certaine ;</a:t>
                      </a:r>
                    </a:p>
                    <a:p>
                      <a:pPr marL="0" indent="0" algn="ctr">
                        <a:lnSpc>
                          <a:spcPct val="150000"/>
                        </a:lnSpc>
                        <a:buFont typeface="Wingdings" panose="05000000000000000000" pitchFamily="2" charset="2"/>
                        <a:buNone/>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þ"/>
                      </a:pPr>
                      <a:r>
                        <a:rPr lang="fr-FR" b="1" u="sng" dirty="0">
                          <a:solidFill>
                            <a:schemeClr val="accent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critères subjectifs de la présomption de l’article 227 alinéa 2 du Code CIMA</a:t>
                      </a:r>
                      <a:r>
                        <a:rPr lang="fr-FR" b="1" dirty="0">
                          <a:solidFill>
                            <a:schemeClr val="accent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dirty="0">
                          <a:solidFill>
                            <a:schemeClr val="accent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fr-FR" b="1" dirty="0">
                          <a:solidFill>
                            <a:schemeClr val="accent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Ils sont inhérents à l’imputabilité des responsabilités aux conducteurs des véhicules concernés, d’une part et à l’opposabilité du partage desdites responsabilités aux ayants droit de chaque conducteur concerné y compris aux personnes lésées par ricochet.</a:t>
                      </a:r>
                    </a:p>
                    <a:p>
                      <a:pPr algn="ctr"/>
                      <a:endParaRPr lang="fr-FR" sz="900"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4" name="ZoneTexte 3">
            <a:extLst>
              <a:ext uri="{FF2B5EF4-FFF2-40B4-BE49-F238E27FC236}">
                <a16:creationId xmlns:a16="http://schemas.microsoft.com/office/drawing/2014/main" id="{E02A6351-F178-57BA-208F-CFF2C9C1893C}"/>
              </a:ext>
            </a:extLst>
          </p:cNvPr>
          <p:cNvSpPr txBox="1"/>
          <p:nvPr/>
        </p:nvSpPr>
        <p:spPr>
          <a:xfrm>
            <a:off x="59326" y="798823"/>
            <a:ext cx="7016723"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dirty="0">
                <a:solidFill>
                  <a:srgbClr val="0070C0"/>
                </a:solidFill>
                <a:uFillTx/>
                <a:latin typeface="Times New Roman" pitchFamily="18"/>
                <a:cs typeface="Times New Roman" pitchFamily="18"/>
              </a:rPr>
              <a:t>4/ Les responsabilités présumées dans le Livre 2 du Code CIMA (2)</a:t>
            </a:r>
          </a:p>
        </p:txBody>
      </p:sp>
      <p:sp>
        <p:nvSpPr>
          <p:cNvPr id="5" name="ZoneTexte 4">
            <a:extLst>
              <a:ext uri="{FF2B5EF4-FFF2-40B4-BE49-F238E27FC236}">
                <a16:creationId xmlns:a16="http://schemas.microsoft.com/office/drawing/2014/main" id="{42DA9C17-29C8-4D88-A265-7E94B456CADB}"/>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4086218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44E6949D-4363-826D-16A6-F2B42E9F25E2}"/>
              </a:ext>
            </a:extLst>
          </p:cNvPr>
          <p:cNvPicPr>
            <a:picLocks noChangeAspect="1"/>
          </p:cNvPicPr>
          <p:nvPr/>
        </p:nvPicPr>
        <p:blipFill>
          <a:blip r:embed="rId2"/>
          <a:stretch>
            <a:fillRect/>
          </a:stretch>
        </p:blipFill>
        <p:spPr>
          <a:xfrm>
            <a:off x="675249" y="1868845"/>
            <a:ext cx="11043139" cy="4588225"/>
          </a:xfrm>
          <a:prstGeom prst="rect">
            <a:avLst/>
          </a:prstGeom>
          <a:solidFill>
            <a:schemeClr val="accent1">
              <a:lumMod val="60000"/>
              <a:lumOff val="40000"/>
            </a:schemeClr>
          </a:solidFill>
          <a:effectLst>
            <a:innerShdw blurRad="63500" dist="50800" dir="16200000">
              <a:prstClr val="black">
                <a:alpha val="50000"/>
              </a:prstClr>
            </a:innerShdw>
          </a:effectLst>
        </p:spPr>
      </p:pic>
      <p:sp>
        <p:nvSpPr>
          <p:cNvPr id="4" name="ZoneTexte 3">
            <a:extLst>
              <a:ext uri="{FF2B5EF4-FFF2-40B4-BE49-F238E27FC236}">
                <a16:creationId xmlns:a16="http://schemas.microsoft.com/office/drawing/2014/main" id="{90D1B651-B496-7389-99C4-8EDE3728573E}"/>
              </a:ext>
            </a:extLst>
          </p:cNvPr>
          <p:cNvSpPr txBox="1"/>
          <p:nvPr/>
        </p:nvSpPr>
        <p:spPr>
          <a:xfrm>
            <a:off x="675249" y="703385"/>
            <a:ext cx="10902462" cy="881139"/>
          </a:xfrm>
          <a:prstGeom prst="rect">
            <a:avLst/>
          </a:prstGeom>
          <a:solidFill>
            <a:schemeClr val="accent1">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lnSpc>
                <a:spcPct val="200000"/>
              </a:lnSpc>
            </a:pPr>
            <a:r>
              <a:rPr lang="fr-FR"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SCHEMA DE BASE SUR LES CONDITIONS DE LA RESPONSABILITE CIVILE</a:t>
            </a:r>
          </a:p>
          <a:p>
            <a:pPr algn="ctr">
              <a:lnSpc>
                <a:spcPct val="200000"/>
              </a:lnSpc>
            </a:pPr>
            <a:endParaRPr lang="fr-FR" sz="9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 name="ZoneTexte 5">
            <a:extLst>
              <a:ext uri="{FF2B5EF4-FFF2-40B4-BE49-F238E27FC236}">
                <a16:creationId xmlns:a16="http://schemas.microsoft.com/office/drawing/2014/main" id="{B411B56B-ED0F-4779-AC76-DACF555D52D5}"/>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
        <p:nvSpPr>
          <p:cNvPr id="7" name="ZoneTexte 6">
            <a:extLst>
              <a:ext uri="{FF2B5EF4-FFF2-40B4-BE49-F238E27FC236}">
                <a16:creationId xmlns:a16="http://schemas.microsoft.com/office/drawing/2014/main" id="{414B96DC-1291-4786-A8E2-71618A883592}"/>
              </a:ext>
            </a:extLst>
          </p:cNvPr>
          <p:cNvSpPr txBox="1"/>
          <p:nvPr/>
        </p:nvSpPr>
        <p:spPr>
          <a:xfrm>
            <a:off x="3815401" y="6482174"/>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Par OMBOLO MENOGA Pierre Emmanuel</a:t>
            </a:r>
          </a:p>
        </p:txBody>
      </p:sp>
    </p:spTree>
    <p:extLst>
      <p:ext uri="{BB962C8B-B14F-4D97-AF65-F5344CB8AC3E}">
        <p14:creationId xmlns:p14="http://schemas.microsoft.com/office/powerpoint/2010/main" val="2750735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a:extLst>
              <a:ext uri="{FF2B5EF4-FFF2-40B4-BE49-F238E27FC236}">
                <a16:creationId xmlns:a16="http://schemas.microsoft.com/office/drawing/2014/main" id="{3B253B53-F3CE-EDF1-ED23-2024E600C116}"/>
              </a:ext>
            </a:extLst>
          </p:cNvPr>
          <p:cNvGraphicFramePr>
            <a:graphicFrameLocks noGrp="1"/>
          </p:cNvGraphicFramePr>
          <p:nvPr>
            <p:extLst>
              <p:ext uri="{D42A27DB-BD31-4B8C-83A1-F6EECF244321}">
                <p14:modId xmlns:p14="http://schemas.microsoft.com/office/powerpoint/2010/main" val="2773071330"/>
              </p:ext>
            </p:extLst>
          </p:nvPr>
        </p:nvGraphicFramePr>
        <p:xfrm>
          <a:off x="70338" y="1183894"/>
          <a:ext cx="12079457" cy="5413854"/>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60631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700" b="1" dirty="0">
                          <a:latin typeface="Times New Roman" panose="02020603050405020304" pitchFamily="18" charset="0"/>
                          <a:ea typeface="Calibri"/>
                          <a:cs typeface="Times New Roman" panose="02020603050405020304" pitchFamily="18" charset="0"/>
                        </a:rPr>
                        <a:t>La présomption prévue par l’article 268 du Code CIMA</a:t>
                      </a:r>
                    </a:p>
                  </a:txBody>
                  <a:tcPr/>
                </a:tc>
                <a:extLst>
                  <a:ext uri="{0D108BD9-81ED-4DB2-BD59-A6C34878D82A}">
                    <a16:rowId xmlns:a16="http://schemas.microsoft.com/office/drawing/2014/main" val="854231308"/>
                  </a:ext>
                </a:extLst>
              </a:tr>
              <a:tr h="4807541">
                <a:tc>
                  <a:txBody>
                    <a:bodyPr/>
                    <a:lstStyle/>
                    <a:p>
                      <a:pPr marL="0" indent="0" algn="ctr">
                        <a:lnSpc>
                          <a:spcPct val="200000"/>
                        </a:lnSpc>
                        <a:buFont typeface="Wingdings" panose="05000000000000000000" pitchFamily="2" charset="2"/>
                        <a:buNone/>
                      </a:pPr>
                      <a:endParaRPr lang="fr-FR" sz="900" b="1" dirty="0">
                        <a:latin typeface="Times New Roman" panose="02020603050405020304" pitchFamily="18" charset="0"/>
                        <a:cs typeface="Times New Roman" panose="02020603050405020304" pitchFamily="18" charset="0"/>
                      </a:endParaRPr>
                    </a:p>
                    <a:p>
                      <a:pPr marL="285750" indent="-285750" algn="just">
                        <a:lnSpc>
                          <a:spcPct val="200000"/>
                        </a:lnSpc>
                        <a:buFont typeface="Wingdings" panose="05000000000000000000" pitchFamily="2" charset="2"/>
                        <a:buChar char="q"/>
                      </a:pPr>
                      <a:r>
                        <a:rPr lang="fr-FR" b="1" dirty="0">
                          <a:latin typeface="Times New Roman" panose="02020603050405020304" pitchFamily="18" charset="0"/>
                          <a:cs typeface="Times New Roman" panose="02020603050405020304" pitchFamily="18" charset="0"/>
                        </a:rPr>
                        <a:t>D’après l’article 268 (tiret 2) du Code CIMA, à l’égard des tiers circulants et s’agissant d’un accident provoqué par plusieurs véhicules, le meneur de la procédure d’offre est l’assureur du véhicule dont le numéro de la plaque d’immatriculation est le plus faible, pour autant que le véhicule qui l’a heurté n’a été identifié ;</a:t>
                      </a:r>
                    </a:p>
                    <a:p>
                      <a:pPr marL="171450" indent="-171450" algn="ctr">
                        <a:lnSpc>
                          <a:spcPct val="150000"/>
                        </a:lnSpc>
                        <a:buFont typeface="Wingdings" panose="05000000000000000000" pitchFamily="2" charset="2"/>
                        <a:buChar char="q"/>
                      </a:pPr>
                      <a:endParaRPr lang="fr-FR" sz="400" dirty="0">
                        <a:latin typeface="Times New Roman" panose="02020603050405020304" pitchFamily="18" charset="0"/>
                        <a:cs typeface="Times New Roman" panose="02020603050405020304" pitchFamily="18" charset="0"/>
                      </a:endParaRPr>
                    </a:p>
                    <a:p>
                      <a:pPr marL="285750" indent="-285750" algn="just">
                        <a:lnSpc>
                          <a:spcPct val="200000"/>
                        </a:lnSpc>
                        <a:buFont typeface="Wingdings" panose="05000000000000000000" pitchFamily="2" charset="2"/>
                        <a:buChar char="q"/>
                      </a:pPr>
                      <a:r>
                        <a:rPr lang="fr-FR" b="1" dirty="0">
                          <a:solidFill>
                            <a:schemeClr val="accent1"/>
                          </a:solidFill>
                          <a:latin typeface="Times New Roman" panose="02020603050405020304" pitchFamily="18" charset="0"/>
                          <a:cs typeface="Times New Roman" panose="02020603050405020304" pitchFamily="18" charset="0"/>
                        </a:rPr>
                        <a:t>Le heurt de la victime est présumé avoir été fait de la même manière par tous les conducteurs des véhicules concernés. Il n’y a pas lieu de confondre cette prise de position législative avec celle de l’implication ;</a:t>
                      </a:r>
                    </a:p>
                    <a:p>
                      <a:pPr marL="171450" indent="-171450" algn="ctr">
                        <a:lnSpc>
                          <a:spcPct val="150000"/>
                        </a:lnSpc>
                        <a:buFont typeface="Wingdings" panose="05000000000000000000" pitchFamily="2" charset="2"/>
                        <a:buChar char="q"/>
                      </a:pPr>
                      <a:endParaRPr lang="fr-FR" sz="400" dirty="0">
                        <a:latin typeface="Times New Roman" panose="02020603050405020304" pitchFamily="18" charset="0"/>
                        <a:cs typeface="Times New Roman" panose="02020603050405020304" pitchFamily="18" charset="0"/>
                      </a:endParaRPr>
                    </a:p>
                    <a:p>
                      <a:pPr marL="285750" marR="0" lvl="0" indent="-285750" algn="just" defTabSz="914400" rtl="0" eaLnBrk="1" fontAlgn="auto" latinLnBrk="0" hangingPunct="1">
                        <a:lnSpc>
                          <a:spcPct val="200000"/>
                        </a:lnSpc>
                        <a:spcBef>
                          <a:spcPts val="0"/>
                        </a:spcBef>
                        <a:spcAft>
                          <a:spcPts val="0"/>
                        </a:spcAft>
                        <a:buClrTx/>
                        <a:buSzTx/>
                        <a:buFont typeface="Wingdings" panose="05000000000000000000" pitchFamily="2" charset="2"/>
                        <a:buChar char="q"/>
                        <a:tabLst/>
                        <a:defRPr/>
                      </a:pPr>
                      <a:r>
                        <a:rPr lang="fr-FR" b="1" dirty="0">
                          <a:latin typeface="Times New Roman" panose="02020603050405020304" pitchFamily="18" charset="0"/>
                          <a:cs typeface="Times New Roman" panose="02020603050405020304" pitchFamily="18" charset="0"/>
                        </a:rPr>
                        <a:t>A ce stade, il y a à la fois désignation du responsable de la procédure d’offre et présomption de faute causale de tous les conducteurs des véhicules concernés. </a:t>
                      </a: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4" name="ZoneTexte 3">
            <a:extLst>
              <a:ext uri="{FF2B5EF4-FFF2-40B4-BE49-F238E27FC236}">
                <a16:creationId xmlns:a16="http://schemas.microsoft.com/office/drawing/2014/main" id="{EDB7B461-87F9-6A2B-5C5E-7DA93E39AE78}"/>
              </a:ext>
            </a:extLst>
          </p:cNvPr>
          <p:cNvSpPr txBox="1"/>
          <p:nvPr/>
        </p:nvSpPr>
        <p:spPr>
          <a:xfrm>
            <a:off x="115592" y="784760"/>
            <a:ext cx="7016723"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dirty="0">
                <a:solidFill>
                  <a:srgbClr val="0070C0"/>
                </a:solidFill>
                <a:uFillTx/>
                <a:latin typeface="Times New Roman" pitchFamily="18"/>
                <a:cs typeface="Times New Roman" pitchFamily="18"/>
              </a:rPr>
              <a:t>4/ Les responsabilités présumées dans le Livre 2 du Code CIMA (3)</a:t>
            </a:r>
          </a:p>
        </p:txBody>
      </p:sp>
      <p:sp>
        <p:nvSpPr>
          <p:cNvPr id="5" name="ZoneTexte 4">
            <a:extLst>
              <a:ext uri="{FF2B5EF4-FFF2-40B4-BE49-F238E27FC236}">
                <a16:creationId xmlns:a16="http://schemas.microsoft.com/office/drawing/2014/main" id="{2FD38385-9454-471D-9A1D-9531823CFE07}"/>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20643842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a:extLst>
              <a:ext uri="{FF2B5EF4-FFF2-40B4-BE49-F238E27FC236}">
                <a16:creationId xmlns:a16="http://schemas.microsoft.com/office/drawing/2014/main" id="{AC90C761-5A8C-63BC-9F7D-5EA5A45F9BEA}"/>
              </a:ext>
            </a:extLst>
          </p:cNvPr>
          <p:cNvGraphicFramePr>
            <a:graphicFrameLocks noGrp="1"/>
          </p:cNvGraphicFramePr>
          <p:nvPr>
            <p:extLst>
              <p:ext uri="{D42A27DB-BD31-4B8C-83A1-F6EECF244321}">
                <p14:modId xmlns:p14="http://schemas.microsoft.com/office/powerpoint/2010/main" val="1098582318"/>
              </p:ext>
            </p:extLst>
          </p:nvPr>
        </p:nvGraphicFramePr>
        <p:xfrm>
          <a:off x="56270" y="972877"/>
          <a:ext cx="12079457" cy="5864665"/>
        </p:xfrm>
        <a:graphic>
          <a:graphicData uri="http://schemas.openxmlformats.org/drawingml/2006/table">
            <a:tbl>
              <a:tblPr firstRow="1" bandRow="1">
                <a:effectLst>
                  <a:innerShdw blurRad="63500" dist="50800" dir="13500000">
                    <a:prstClr val="black">
                      <a:alpha val="50000"/>
                    </a:prstClr>
                  </a:innerShdw>
                </a:effectLst>
                <a:tableStyleId>{5C22544A-7EE6-4342-B048-85BDC9FD1C3A}</a:tableStyleId>
              </a:tblPr>
              <a:tblGrid>
                <a:gridCol w="12079457">
                  <a:extLst>
                    <a:ext uri="{9D8B030D-6E8A-4147-A177-3AD203B41FA5}">
                      <a16:colId xmlns:a16="http://schemas.microsoft.com/office/drawing/2014/main" val="2878678817"/>
                    </a:ext>
                  </a:extLst>
                </a:gridCol>
              </a:tblGrid>
              <a:tr h="47351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500" dirty="0">
                          <a:solidFill>
                            <a:schemeClr val="accent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Exemples d’application </a:t>
                      </a:r>
                      <a:r>
                        <a:rPr lang="fr-FR" sz="2500" b="1" dirty="0">
                          <a:solidFill>
                            <a:schemeClr val="accent1"/>
                          </a:solidFill>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de la présomption prévues par l’article 268 du Code CIMA</a:t>
                      </a:r>
                    </a:p>
                  </a:txBody>
                  <a:tcPr anchor="ctr">
                    <a:blipFill>
                      <a:blip r:embed="rId2"/>
                      <a:tile tx="0" ty="0" sx="100000" sy="100000" flip="none" algn="tl"/>
                    </a:blipFill>
                  </a:tcPr>
                </a:tc>
                <a:extLst>
                  <a:ext uri="{0D108BD9-81ED-4DB2-BD59-A6C34878D82A}">
                    <a16:rowId xmlns:a16="http://schemas.microsoft.com/office/drawing/2014/main" val="854231308"/>
                  </a:ext>
                </a:extLst>
              </a:tr>
              <a:tr h="5151355">
                <a:tc>
                  <a:txBody>
                    <a:bodyPr/>
                    <a:lstStyle/>
                    <a:p>
                      <a:pPr marL="285750" indent="-285750" algn="just">
                        <a:lnSpc>
                          <a:spcPct val="150000"/>
                        </a:lnSpc>
                        <a:buFont typeface="Wingdings" panose="05000000000000000000" pitchFamily="2" charset="2"/>
                        <a:buChar char="þ"/>
                      </a:pPr>
                      <a:r>
                        <a:rPr lang="fr-FR" sz="1800" b="1" u="sng" dirty="0">
                          <a:solidFill>
                            <a:schemeClr val="accent1"/>
                          </a:solidFill>
                          <a:latin typeface="Times New Roman" panose="02020603050405020304" pitchFamily="18" charset="0"/>
                          <a:cs typeface="Times New Roman" panose="02020603050405020304" pitchFamily="18" charset="0"/>
                        </a:rPr>
                        <a:t>Exemple N° 1</a:t>
                      </a:r>
                      <a:r>
                        <a:rPr lang="fr-FR" sz="1800" dirty="0">
                          <a:solidFill>
                            <a:schemeClr val="accent1"/>
                          </a:solidFill>
                          <a:latin typeface="Times New Roman" panose="02020603050405020304" pitchFamily="18" charset="0"/>
                          <a:cs typeface="Times New Roman" panose="02020603050405020304" pitchFamily="18" charset="0"/>
                        </a:rPr>
                        <a:t> </a:t>
                      </a:r>
                      <a:r>
                        <a:rPr lang="fr-FR" sz="2000" b="1" dirty="0">
                          <a:solidFill>
                            <a:schemeClr val="accent1"/>
                          </a:solidFill>
                          <a:latin typeface="Times New Roman" panose="02020603050405020304" pitchFamily="18" charset="0"/>
                          <a:cs typeface="Times New Roman" panose="02020603050405020304" pitchFamily="18" charset="0"/>
                        </a:rPr>
                        <a:t>:</a:t>
                      </a:r>
                      <a:r>
                        <a:rPr lang="fr-FR" sz="1800" b="1" dirty="0">
                          <a:solidFill>
                            <a:schemeClr val="accent1"/>
                          </a:solidFill>
                          <a:latin typeface="Times New Roman" panose="02020603050405020304" pitchFamily="18" charset="0"/>
                          <a:cs typeface="Times New Roman" panose="02020603050405020304" pitchFamily="18" charset="0"/>
                        </a:rPr>
                        <a:t> </a:t>
                      </a:r>
                      <a:r>
                        <a:rPr lang="fr-FR" sz="1450" b="1" dirty="0">
                          <a:latin typeface="Times New Roman" panose="02020603050405020304" pitchFamily="18" charset="0"/>
                          <a:cs typeface="Times New Roman" panose="02020603050405020304" pitchFamily="18" charset="0"/>
                        </a:rPr>
                        <a:t>Les véhicules immatriculés respectivement LTTR 009 AA, LT 621 CB et OU 360 HI ont heurté mortellement un groupe de six enfants qui traversaient la route. Après les enquêtes et les recueils des témoignages, il n’a pas été possible de déterminer avec exactitude le rôle joué par chaque véhicule à l’occasion de cet accident. Du moins, chaque chauffeur reconnait avoir heurté au moins un enfant. Tous prétendent qu’ils roulaient à environ 90 Km/h parce que d’habitude, cette zone n’est pas fréquentée par des piétons.</a:t>
                      </a:r>
                    </a:p>
                    <a:p>
                      <a:pPr marL="0" indent="0" algn="ctr">
                        <a:lnSpc>
                          <a:spcPct val="150000"/>
                        </a:lnSpc>
                        <a:buFont typeface="Wingdings" panose="05000000000000000000" pitchFamily="2" charset="2"/>
                        <a:buNone/>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þ"/>
                      </a:pPr>
                      <a:r>
                        <a:rPr lang="fr-FR" sz="1800" b="1" u="sng" dirty="0">
                          <a:solidFill>
                            <a:schemeClr val="tx1"/>
                          </a:solidFill>
                          <a:latin typeface="Times New Roman" panose="02020603050405020304" pitchFamily="18" charset="0"/>
                          <a:cs typeface="Times New Roman" panose="02020603050405020304" pitchFamily="18" charset="0"/>
                        </a:rPr>
                        <a:t>Exemple N° 2</a:t>
                      </a:r>
                      <a:r>
                        <a:rPr lang="fr-FR" sz="1800" dirty="0">
                          <a:solidFill>
                            <a:schemeClr val="tx1"/>
                          </a:solidFill>
                          <a:latin typeface="Times New Roman" panose="02020603050405020304" pitchFamily="18" charset="0"/>
                          <a:cs typeface="Times New Roman" panose="02020603050405020304" pitchFamily="18" charset="0"/>
                        </a:rPr>
                        <a:t> </a:t>
                      </a:r>
                      <a:r>
                        <a:rPr lang="fr-FR" sz="2000" b="1" dirty="0">
                          <a:solidFill>
                            <a:schemeClr val="tx1"/>
                          </a:solidFill>
                          <a:latin typeface="Times New Roman" panose="02020603050405020304" pitchFamily="18" charset="0"/>
                          <a:cs typeface="Times New Roman" panose="02020603050405020304" pitchFamily="18" charset="0"/>
                        </a:rPr>
                        <a:t>:</a:t>
                      </a:r>
                      <a:r>
                        <a:rPr lang="fr-FR" sz="1800" dirty="0">
                          <a:solidFill>
                            <a:schemeClr val="tx1"/>
                          </a:solidFill>
                          <a:latin typeface="Times New Roman" panose="02020603050405020304" pitchFamily="18" charset="0"/>
                          <a:cs typeface="Times New Roman" panose="02020603050405020304" pitchFamily="18" charset="0"/>
                        </a:rPr>
                        <a:t> </a:t>
                      </a:r>
                      <a:r>
                        <a:rPr lang="fr-FR" sz="1500" b="1" dirty="0">
                          <a:solidFill>
                            <a:srgbClr val="0070C0"/>
                          </a:solidFill>
                          <a:latin typeface="Times New Roman" panose="02020603050405020304" pitchFamily="18" charset="0"/>
                          <a:cs typeface="Times New Roman" panose="02020603050405020304" pitchFamily="18" charset="0"/>
                        </a:rPr>
                        <a:t>Le petit MONGO a perdu la vie alors qu’il traversait la route avec son frère cadet sur son dos qui n’arrivait pas à marcher à cause de la chaleur étouffante et de la fatigue. Il a été heurté dans un premier temps par le véhicule immatriculé AD 180 NT et puis par la moto immatriculée LTMT 225 AZ qui circulait en sens inverse et à vive allure. Son frère cadet a été grièvement blessé. Mais, il a eu la vie sauve.</a:t>
                      </a:r>
                    </a:p>
                    <a:p>
                      <a:pPr marL="0" indent="0" algn="ctr">
                        <a:lnSpc>
                          <a:spcPct val="150000"/>
                        </a:lnSpc>
                        <a:buFont typeface="Wingdings" panose="05000000000000000000" pitchFamily="2" charset="2"/>
                        <a:buNone/>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þ"/>
                      </a:pPr>
                      <a:r>
                        <a:rPr lang="fr-FR" sz="1800" b="1" u="sng" dirty="0">
                          <a:solidFill>
                            <a:schemeClr val="accent1"/>
                          </a:solidFill>
                          <a:latin typeface="Times New Roman" panose="02020603050405020304" pitchFamily="18" charset="0"/>
                          <a:cs typeface="Times New Roman" panose="02020603050405020304" pitchFamily="18" charset="0"/>
                        </a:rPr>
                        <a:t>Exemple N° 3</a:t>
                      </a:r>
                      <a:r>
                        <a:rPr lang="fr-FR" sz="1800" dirty="0">
                          <a:solidFill>
                            <a:schemeClr val="accent1"/>
                          </a:solidFill>
                          <a:latin typeface="Times New Roman" panose="02020603050405020304" pitchFamily="18" charset="0"/>
                          <a:cs typeface="Times New Roman" panose="02020603050405020304" pitchFamily="18" charset="0"/>
                        </a:rPr>
                        <a:t> </a:t>
                      </a:r>
                      <a:r>
                        <a:rPr lang="fr-FR" sz="2000" b="1" dirty="0">
                          <a:solidFill>
                            <a:schemeClr val="accent1"/>
                          </a:solidFill>
                          <a:latin typeface="Times New Roman" panose="02020603050405020304" pitchFamily="18" charset="0"/>
                          <a:cs typeface="Times New Roman" panose="02020603050405020304" pitchFamily="18" charset="0"/>
                        </a:rPr>
                        <a:t>:</a:t>
                      </a:r>
                      <a:r>
                        <a:rPr lang="fr-FR" sz="1800" b="1" dirty="0">
                          <a:solidFill>
                            <a:schemeClr val="accent1"/>
                          </a:solidFill>
                          <a:latin typeface="Times New Roman" panose="02020603050405020304" pitchFamily="18" charset="0"/>
                          <a:cs typeface="Times New Roman" panose="02020603050405020304" pitchFamily="18" charset="0"/>
                        </a:rPr>
                        <a:t> </a:t>
                      </a:r>
                      <a:r>
                        <a:rPr lang="fr-FR" sz="1450" b="1" dirty="0">
                          <a:solidFill>
                            <a:schemeClr val="tx1"/>
                          </a:solidFill>
                          <a:latin typeface="Times New Roman" panose="02020603050405020304" pitchFamily="18" charset="0"/>
                          <a:cs typeface="Times New Roman" panose="02020603050405020304" pitchFamily="18" charset="0"/>
                        </a:rPr>
                        <a:t>Un groupe de cyclistes et de cavaliers qui se baladaient dans les rues de DOUALA le dimanche 10 mars 2024 a été heurté par des motocyclistes (OUMT 108 AC, CEMT 801 LC, LTMT 144 BD, ADMT 036 DA et NO 045 FD) qui se livraient à une course poursuite dans le cadre de leur détente dominicale. C’est le conducteur de la moto immatriculée ADMT 036 DA qui a dérapé en premier et a heurté un cavalier. Par la suite, les autres conducteurs de motos ont chacun  perdu le contrôle de son guidon et ont heurté les autres cavaliers et cyclistes au point où il n’est pas permis de déterminer les responsabilités encourues avec exactitude. </a:t>
                      </a:r>
                    </a:p>
                    <a:p>
                      <a:pPr algn="ctr"/>
                      <a:endParaRPr lang="fr-FR" sz="900" dirty="0">
                        <a:latin typeface="Times New Roman" panose="02020603050405020304" pitchFamily="18" charset="0"/>
                        <a:cs typeface="Times New Roman" panose="02020603050405020304" pitchFamily="18" charset="0"/>
                      </a:endParaRPr>
                    </a:p>
                    <a:p>
                      <a:pPr algn="ctr"/>
                      <a:r>
                        <a:rPr lang="fr-FR" sz="1700" b="1" u="sng" dirty="0">
                          <a:solidFill>
                            <a:schemeClr val="accent1"/>
                          </a:solidFill>
                          <a:latin typeface="Times New Roman" panose="02020603050405020304" pitchFamily="18" charset="0"/>
                          <a:cs typeface="Times New Roman" panose="02020603050405020304" pitchFamily="18" charset="0"/>
                        </a:rPr>
                        <a:t>T. A F </a:t>
                      </a:r>
                      <a:r>
                        <a:rPr lang="fr-FR" sz="1700" b="1" dirty="0">
                          <a:solidFill>
                            <a:schemeClr val="accent1"/>
                          </a:solidFill>
                          <a:latin typeface="Times New Roman" panose="02020603050405020304" pitchFamily="18" charset="0"/>
                          <a:cs typeface="Times New Roman" panose="02020603050405020304" pitchFamily="18" charset="0"/>
                        </a:rPr>
                        <a:t>:</a:t>
                      </a:r>
                      <a:r>
                        <a:rPr lang="fr-FR" sz="1700" dirty="0">
                          <a:solidFill>
                            <a:schemeClr val="accent1"/>
                          </a:solidFill>
                          <a:latin typeface="Times New Roman" panose="02020603050405020304" pitchFamily="18" charset="0"/>
                          <a:cs typeface="Times New Roman" panose="02020603050405020304" pitchFamily="18" charset="0"/>
                        </a:rPr>
                        <a:t> </a:t>
                      </a:r>
                      <a:r>
                        <a:rPr lang="fr-FR" sz="1700" b="1" dirty="0">
                          <a:solidFill>
                            <a:schemeClr val="accent1"/>
                          </a:solidFill>
                          <a:latin typeface="Times New Roman" panose="02020603050405020304" pitchFamily="18" charset="0"/>
                          <a:cs typeface="Times New Roman" panose="02020603050405020304" pitchFamily="18" charset="0"/>
                        </a:rPr>
                        <a:t>Analysez chacune des situations présentées.</a:t>
                      </a:r>
                    </a:p>
                  </a:txBody>
                  <a:tcPr>
                    <a:blipFill>
                      <a:blip r:embed="rId2"/>
                      <a:tile tx="0" ty="0" sx="100000" sy="100000" flip="none" algn="tl"/>
                    </a:blipFill>
                  </a:tcPr>
                </a:tc>
                <a:extLst>
                  <a:ext uri="{0D108BD9-81ED-4DB2-BD59-A6C34878D82A}">
                    <a16:rowId xmlns:a16="http://schemas.microsoft.com/office/drawing/2014/main" val="3216477544"/>
                  </a:ext>
                </a:extLst>
              </a:tr>
            </a:tbl>
          </a:graphicData>
        </a:graphic>
      </p:graphicFrame>
      <p:sp>
        <p:nvSpPr>
          <p:cNvPr id="4" name="ZoneTexte 3">
            <a:extLst>
              <a:ext uri="{FF2B5EF4-FFF2-40B4-BE49-F238E27FC236}">
                <a16:creationId xmlns:a16="http://schemas.microsoft.com/office/drawing/2014/main" id="{BF62717E-09CD-B8C1-466F-F7E6EDCF773C}"/>
              </a:ext>
            </a:extLst>
          </p:cNvPr>
          <p:cNvSpPr txBox="1"/>
          <p:nvPr/>
        </p:nvSpPr>
        <p:spPr>
          <a:xfrm>
            <a:off x="101525" y="573740"/>
            <a:ext cx="7016723"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dirty="0">
                <a:solidFill>
                  <a:srgbClr val="0070C0"/>
                </a:solidFill>
                <a:uFillTx/>
                <a:latin typeface="Times New Roman" pitchFamily="18"/>
                <a:cs typeface="Times New Roman" pitchFamily="18"/>
              </a:rPr>
              <a:t>4/ Les responsabilités présumées dans le Livre 2 du Code CIMA (4)</a:t>
            </a:r>
          </a:p>
        </p:txBody>
      </p:sp>
      <p:sp>
        <p:nvSpPr>
          <p:cNvPr id="5" name="ZoneTexte 4">
            <a:extLst>
              <a:ext uri="{FF2B5EF4-FFF2-40B4-BE49-F238E27FC236}">
                <a16:creationId xmlns:a16="http://schemas.microsoft.com/office/drawing/2014/main" id="{93C65628-495E-4B75-A805-5B35BE4FC8A4}"/>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37246946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a:extLst>
              <a:ext uri="{FF2B5EF4-FFF2-40B4-BE49-F238E27FC236}">
                <a16:creationId xmlns:a16="http://schemas.microsoft.com/office/drawing/2014/main" id="{AC90C761-5A8C-63BC-9F7D-5EA5A45F9BEA}"/>
              </a:ext>
            </a:extLst>
          </p:cNvPr>
          <p:cNvGraphicFramePr>
            <a:graphicFrameLocks noGrp="1"/>
          </p:cNvGraphicFramePr>
          <p:nvPr>
            <p:extLst>
              <p:ext uri="{D42A27DB-BD31-4B8C-83A1-F6EECF244321}">
                <p14:modId xmlns:p14="http://schemas.microsoft.com/office/powerpoint/2010/main" val="2406136204"/>
              </p:ext>
            </p:extLst>
          </p:nvPr>
        </p:nvGraphicFramePr>
        <p:xfrm>
          <a:off x="42202" y="958806"/>
          <a:ext cx="12079457" cy="5818315"/>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44796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700" b="1" dirty="0">
                          <a:latin typeface="Times New Roman" panose="02020603050405020304" pitchFamily="18" charset="0"/>
                          <a:ea typeface="Calibri"/>
                          <a:cs typeface="Times New Roman" panose="02020603050405020304" pitchFamily="18" charset="0"/>
                        </a:rPr>
                        <a:t>Les présomptions prévues par les articles 274 alinéa 4 et 275 du Code CIMA</a:t>
                      </a:r>
                    </a:p>
                  </a:txBody>
                  <a:tcPr/>
                </a:tc>
                <a:extLst>
                  <a:ext uri="{0D108BD9-81ED-4DB2-BD59-A6C34878D82A}">
                    <a16:rowId xmlns:a16="http://schemas.microsoft.com/office/drawing/2014/main" val="854231308"/>
                  </a:ext>
                </a:extLst>
              </a:tr>
              <a:tr h="4088629">
                <a:tc>
                  <a:txBody>
                    <a:bodyPr/>
                    <a:lstStyle/>
                    <a:p>
                      <a:pPr marL="0" indent="0" algn="ctr">
                        <a:lnSpc>
                          <a:spcPct val="150000"/>
                        </a:lnSpc>
                        <a:buFont typeface="Wingdings" panose="05000000000000000000" pitchFamily="2" charset="2"/>
                        <a:buNone/>
                      </a:pPr>
                      <a:endParaRPr lang="fr-FR" sz="400" b="1"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þ"/>
                      </a:pPr>
                      <a:r>
                        <a:rPr lang="fr-FR" sz="155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D’après l’article 274 alinéa 4 du Code CIMA </a:t>
                      </a:r>
                      <a:r>
                        <a:rPr lang="fr-FR" sz="1550" b="1" dirty="0">
                          <a:latin typeface="Times New Roman" panose="02020603050405020304" pitchFamily="18" charset="0"/>
                          <a:cs typeface="Times New Roman" panose="02020603050405020304" pitchFamily="18" charset="0"/>
                        </a:rPr>
                        <a:t>: « </a:t>
                      </a:r>
                      <a:r>
                        <a:rPr lang="fr-FR" sz="1550" b="1" dirty="0">
                          <a:solidFill>
                            <a:srgbClr val="0070C0"/>
                          </a:solidFill>
                          <a:latin typeface="Times New Roman" panose="02020603050405020304" pitchFamily="18" charset="0"/>
                          <a:cs typeface="Times New Roman" panose="02020603050405020304" pitchFamily="18" charset="0"/>
                        </a:rPr>
                        <a:t>En cas d’impossibilité de se prononcer sur l’étendue des responsabilités encourues, le montant du dommage indemnisé est partagé entre les assureurs de responsabilité par parts égales </a:t>
                      </a:r>
                      <a:r>
                        <a:rPr lang="fr-FR" sz="1550" b="1" dirty="0">
                          <a:latin typeface="Times New Roman" panose="02020603050405020304" pitchFamily="18" charset="0"/>
                          <a:cs typeface="Times New Roman" panose="02020603050405020304" pitchFamily="18" charset="0"/>
                        </a:rPr>
                        <a:t>». Cette « </a:t>
                      </a:r>
                      <a:r>
                        <a:rPr lang="fr-FR" sz="1550" b="1" i="1" dirty="0">
                          <a:latin typeface="Times New Roman" panose="02020603050405020304" pitchFamily="18" charset="0"/>
                          <a:cs typeface="Times New Roman" panose="02020603050405020304" pitchFamily="18" charset="0"/>
                        </a:rPr>
                        <a:t>impossibilité de se prononcer sur l’étendue des responsabilités</a:t>
                      </a:r>
                      <a:r>
                        <a:rPr lang="fr-FR" sz="1550" b="1" dirty="0">
                          <a:latin typeface="Times New Roman" panose="02020603050405020304" pitchFamily="18" charset="0"/>
                          <a:cs typeface="Times New Roman" panose="02020603050405020304" pitchFamily="18" charset="0"/>
                        </a:rPr>
                        <a:t> » doit être comprise comme celle de ne pas pouvoir appliquer la part de responsabilité incombant à chaque conducteur en vertu du barème de responsabilité annexé au Livre 2 du Code CIMA ;</a:t>
                      </a:r>
                    </a:p>
                    <a:p>
                      <a:pPr marL="0" indent="0" algn="ctr">
                        <a:lnSpc>
                          <a:spcPct val="150000"/>
                        </a:lnSpc>
                        <a:buFont typeface="Wingdings" panose="05000000000000000000" pitchFamily="2" charset="2"/>
                        <a:buNone/>
                      </a:pPr>
                      <a:endParaRPr lang="fr-FR" sz="400" b="1"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þ"/>
                      </a:pPr>
                      <a:r>
                        <a:rPr lang="fr-FR" sz="155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L’alinéa 1</a:t>
                      </a:r>
                      <a:r>
                        <a:rPr lang="fr-FR" sz="1550" b="1" baseline="30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er</a:t>
                      </a:r>
                      <a:r>
                        <a:rPr lang="fr-FR" sz="155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de l’article 275 du Code CIMA énonce que </a:t>
                      </a:r>
                      <a:r>
                        <a:rPr lang="fr-FR" sz="1550" b="1" dirty="0">
                          <a:latin typeface="Times New Roman" panose="02020603050405020304" pitchFamily="18" charset="0"/>
                          <a:cs typeface="Times New Roman" panose="02020603050405020304" pitchFamily="18" charset="0"/>
                        </a:rPr>
                        <a:t>: « </a:t>
                      </a:r>
                      <a:r>
                        <a:rPr lang="fr-FR" sz="1550" b="1" dirty="0">
                          <a:solidFill>
                            <a:srgbClr val="0070C0"/>
                          </a:solidFill>
                          <a:latin typeface="Times New Roman" panose="02020603050405020304" pitchFamily="18" charset="0"/>
                          <a:cs typeface="Times New Roman" panose="02020603050405020304" pitchFamily="18" charset="0"/>
                        </a:rPr>
                        <a:t>Lorsque les responsabilités ne peuvent être établies, chaque conducteur conserve à sa charge la moitié des dommages </a:t>
                      </a:r>
                      <a:r>
                        <a:rPr lang="fr-FR" sz="1550" b="1" dirty="0">
                          <a:latin typeface="Times New Roman" panose="02020603050405020304" pitchFamily="18" charset="0"/>
                          <a:cs typeface="Times New Roman" panose="02020603050405020304" pitchFamily="18" charset="0"/>
                        </a:rPr>
                        <a:t> ». </a:t>
                      </a:r>
                      <a:r>
                        <a:rPr lang="fr-FR" sz="155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L’alinéa 2 du même article ajoute que </a:t>
                      </a:r>
                      <a:r>
                        <a:rPr lang="fr-FR" sz="1550" b="1" dirty="0">
                          <a:latin typeface="Times New Roman" panose="02020603050405020304" pitchFamily="18" charset="0"/>
                          <a:cs typeface="Times New Roman" panose="02020603050405020304" pitchFamily="18" charset="0"/>
                        </a:rPr>
                        <a:t>: « </a:t>
                      </a:r>
                      <a:r>
                        <a:rPr lang="fr-FR" sz="1550" b="1" dirty="0">
                          <a:solidFill>
                            <a:srgbClr val="0070C0"/>
                          </a:solidFill>
                          <a:latin typeface="Times New Roman" panose="02020603050405020304" pitchFamily="18" charset="0"/>
                          <a:cs typeface="Times New Roman" panose="02020603050405020304" pitchFamily="18" charset="0"/>
                        </a:rPr>
                        <a:t>L’autre moitié indemnisée en vertu du mandat est supportée par parts égales par les assureurs de responsabilité civile de chacun des autres co-auteurs ayant participé à la collision</a:t>
                      </a:r>
                      <a:r>
                        <a:rPr lang="fr-FR" sz="1550" b="1" dirty="0">
                          <a:latin typeface="Times New Roman" panose="02020603050405020304" pitchFamily="18" charset="0"/>
                          <a:cs typeface="Times New Roman" panose="02020603050405020304" pitchFamily="18" charset="0"/>
                        </a:rPr>
                        <a:t> ». Ce qui suppose que le responsable de la procédure d’offre ait indemnisé pour compte d’autrui entièrement ;</a:t>
                      </a: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þ"/>
                      </a:pPr>
                      <a:r>
                        <a:rPr lang="fr-FR" sz="155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Il y a, dans chaque cas, une présomption de rôle causal pour autant que chaque véhicule ait participé à la collision qui entraîne la recherche de l’étendue de la responsabilité de son conducteur</a:t>
                      </a:r>
                      <a:r>
                        <a:rPr lang="fr-FR" sz="1550" b="1" dirty="0">
                          <a:latin typeface="Times New Roman" panose="02020603050405020304" pitchFamily="18" charset="0"/>
                          <a:cs typeface="Times New Roman" panose="02020603050405020304" pitchFamily="18" charset="0"/>
                        </a:rPr>
                        <a:t>. Il faut noter que l’article 275 du Code CIMA s’applique dans les rapports entre conducteurs (</a:t>
                      </a:r>
                      <a:r>
                        <a:rPr lang="fr-FR" sz="1550" b="1" i="1" dirty="0">
                          <a:latin typeface="Times New Roman" panose="02020603050405020304" pitchFamily="18" charset="0"/>
                          <a:cs typeface="Times New Roman" panose="02020603050405020304" pitchFamily="18" charset="0"/>
                        </a:rPr>
                        <a:t>c’est le recours du responsable de la procédure d’offre</a:t>
                      </a:r>
                      <a:r>
                        <a:rPr lang="fr-FR" sz="1550" b="1" dirty="0">
                          <a:latin typeface="Times New Roman" panose="02020603050405020304" pitchFamily="18" charset="0"/>
                          <a:cs typeface="Times New Roman" panose="02020603050405020304" pitchFamily="18" charset="0"/>
                        </a:rPr>
                        <a:t>) tandis que l’alinéa 4 de l’article 274 du même Code correspond à la gestion du rapport avec les assureurs des victimes non-conductrices (c’est le recours du meneur de la procédure d’offre). Ce sont des présomptions inhérentes à la gestion du recours en contribution des assureurs. Ces présomptions ne doivent pas être considérées comme des éléments de la gestion de l’action directe de la victime. Elles règlent l’étendue du recours en contribution des assureurs.</a:t>
                      </a:r>
                    </a:p>
                    <a:p>
                      <a:pPr marL="0" indent="0" algn="ctr">
                        <a:lnSpc>
                          <a:spcPct val="150000"/>
                        </a:lnSpc>
                        <a:buFont typeface="Wingdings" panose="05000000000000000000" pitchFamily="2" charset="2"/>
                        <a:buNone/>
                      </a:pPr>
                      <a:endParaRPr lang="fr-FR" sz="400"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4" name="ZoneTexte 3">
            <a:extLst>
              <a:ext uri="{FF2B5EF4-FFF2-40B4-BE49-F238E27FC236}">
                <a16:creationId xmlns:a16="http://schemas.microsoft.com/office/drawing/2014/main" id="{B956CB1B-F3FD-0DA3-DE73-EBE0A50F606A}"/>
              </a:ext>
            </a:extLst>
          </p:cNvPr>
          <p:cNvSpPr txBox="1"/>
          <p:nvPr/>
        </p:nvSpPr>
        <p:spPr>
          <a:xfrm>
            <a:off x="87454" y="573740"/>
            <a:ext cx="7016723"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dirty="0">
                <a:solidFill>
                  <a:srgbClr val="0070C0"/>
                </a:solidFill>
                <a:uFillTx/>
                <a:latin typeface="Times New Roman" pitchFamily="18"/>
                <a:cs typeface="Times New Roman" pitchFamily="18"/>
              </a:rPr>
              <a:t>4/ Les responsabilités présumées dans le Livre 2 du Code CIMA (5)</a:t>
            </a:r>
          </a:p>
        </p:txBody>
      </p:sp>
      <p:sp>
        <p:nvSpPr>
          <p:cNvPr id="5" name="ZoneTexte 4">
            <a:extLst>
              <a:ext uri="{FF2B5EF4-FFF2-40B4-BE49-F238E27FC236}">
                <a16:creationId xmlns:a16="http://schemas.microsoft.com/office/drawing/2014/main" id="{17B7D8A8-724C-4BAD-AF92-0EC2992E2693}"/>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1800926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a:extLst>
              <a:ext uri="{FF2B5EF4-FFF2-40B4-BE49-F238E27FC236}">
                <a16:creationId xmlns:a16="http://schemas.microsoft.com/office/drawing/2014/main" id="{30DC25D8-D7FD-A038-CBCD-7DAD602C8061}"/>
              </a:ext>
            </a:extLst>
          </p:cNvPr>
          <p:cNvSpPr txBox="1"/>
          <p:nvPr/>
        </p:nvSpPr>
        <p:spPr>
          <a:xfrm>
            <a:off x="45261" y="1600685"/>
            <a:ext cx="6491151"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dirty="0">
                <a:solidFill>
                  <a:srgbClr val="0070C0"/>
                </a:solidFill>
                <a:uFillTx/>
                <a:latin typeface="Times New Roman" pitchFamily="18"/>
                <a:cs typeface="Times New Roman" pitchFamily="18"/>
              </a:rPr>
              <a:t>5/ Le recours au barème de responsabilité prévu par le Livre 2 du Code CIMA (1)</a:t>
            </a:r>
          </a:p>
        </p:txBody>
      </p:sp>
      <p:graphicFrame>
        <p:nvGraphicFramePr>
          <p:cNvPr id="8" name="Tableau 7">
            <a:extLst>
              <a:ext uri="{FF2B5EF4-FFF2-40B4-BE49-F238E27FC236}">
                <a16:creationId xmlns:a16="http://schemas.microsoft.com/office/drawing/2014/main" id="{B826756D-F1C7-069A-1BE2-9D1898BF3590}"/>
              </a:ext>
            </a:extLst>
          </p:cNvPr>
          <p:cNvGraphicFramePr>
            <a:graphicFrameLocks noGrp="1"/>
          </p:cNvGraphicFramePr>
          <p:nvPr>
            <p:extLst>
              <p:ext uri="{D42A27DB-BD31-4B8C-83A1-F6EECF244321}">
                <p14:modId xmlns:p14="http://schemas.microsoft.com/office/powerpoint/2010/main" val="1079691498"/>
              </p:ext>
            </p:extLst>
          </p:nvPr>
        </p:nvGraphicFramePr>
        <p:xfrm>
          <a:off x="35495" y="2011682"/>
          <a:ext cx="12131463" cy="3806635"/>
        </p:xfrm>
        <a:graphic>
          <a:graphicData uri="http://schemas.openxmlformats.org/drawingml/2006/table">
            <a:tbl>
              <a:tblPr>
                <a:effectLst>
                  <a:innerShdw blurRad="114300">
                    <a:prstClr val="black"/>
                  </a:innerShdw>
                </a:effectLst>
              </a:tblPr>
              <a:tblGrid>
                <a:gridCol w="4381984">
                  <a:extLst>
                    <a:ext uri="{9D8B030D-6E8A-4147-A177-3AD203B41FA5}">
                      <a16:colId xmlns:a16="http://schemas.microsoft.com/office/drawing/2014/main" val="20000"/>
                    </a:ext>
                  </a:extLst>
                </a:gridCol>
                <a:gridCol w="7749479">
                  <a:extLst>
                    <a:ext uri="{9D8B030D-6E8A-4147-A177-3AD203B41FA5}">
                      <a16:colId xmlns:a16="http://schemas.microsoft.com/office/drawing/2014/main" val="20001"/>
                    </a:ext>
                  </a:extLst>
                </a:gridCol>
              </a:tblGrid>
              <a:tr h="3390313">
                <a:tc>
                  <a:txBody>
                    <a:bodyPr/>
                    <a:lstStyle/>
                    <a:p>
                      <a:pPr algn="ctr">
                        <a:lnSpc>
                          <a:spcPct val="115000"/>
                        </a:lnSpc>
                        <a:spcAft>
                          <a:spcPts val="0"/>
                        </a:spcAft>
                      </a:pPr>
                      <a:r>
                        <a:rPr lang="fr-FR" sz="2700" b="1" dirty="0">
                          <a:solidFill>
                            <a:schemeClr val="accent1"/>
                          </a:solidFill>
                          <a:latin typeface="Times New Roman"/>
                          <a:ea typeface="Calibri"/>
                          <a:cs typeface="Times New Roman"/>
                        </a:rPr>
                        <a:t>POINTS A DEVELOPPER</a:t>
                      </a:r>
                      <a:endParaRPr lang="fr-FR" sz="2700" dirty="0">
                        <a:solidFill>
                          <a:schemeClr val="accent1"/>
                        </a:solidFill>
                        <a:latin typeface="Calibri"/>
                        <a:ea typeface="Calibri"/>
                        <a:cs typeface="Times New Roman"/>
                      </a:endParaRPr>
                    </a:p>
                  </a:txBody>
                  <a:tcPr marL="68537" marR="685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50000"/>
                        </a:lnSpc>
                        <a:spcAft>
                          <a:spcPts val="0"/>
                        </a:spcAft>
                      </a:pPr>
                      <a:r>
                        <a:rPr lang="fr-FR" sz="2400" b="1" dirty="0">
                          <a:latin typeface="Times New Roman" panose="02020603050405020304" pitchFamily="18" charset="0"/>
                          <a:ea typeface="Calibri"/>
                          <a:cs typeface="Times New Roman" panose="02020603050405020304" pitchFamily="18" charset="0"/>
                        </a:rPr>
                        <a:t>5-1/ Le fondement légal et les contours du barème de responsabilité</a:t>
                      </a: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150000"/>
                        </a:lnSpc>
                        <a:spcAft>
                          <a:spcPts val="0"/>
                        </a:spcAft>
                      </a:pPr>
                      <a:r>
                        <a:rPr lang="fr-FR" sz="2400" b="1" dirty="0">
                          <a:latin typeface="Times New Roman" panose="02020603050405020304" pitchFamily="18" charset="0"/>
                          <a:ea typeface="Calibri"/>
                          <a:cs typeface="Times New Roman" panose="02020603050405020304" pitchFamily="18" charset="0"/>
                        </a:rPr>
                        <a:t>5-2/ Le champ d’application du barème de responsabilité et ses incidences</a:t>
                      </a: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150000"/>
                        </a:lnSpc>
                        <a:spcAft>
                          <a:spcPts val="0"/>
                        </a:spcAft>
                      </a:pPr>
                      <a:r>
                        <a:rPr lang="fr-FR" sz="2400" b="1" dirty="0">
                          <a:latin typeface="Times New Roman" panose="02020603050405020304" pitchFamily="18" charset="0"/>
                          <a:ea typeface="Calibri"/>
                          <a:cs typeface="Times New Roman" panose="02020603050405020304" pitchFamily="18" charset="0"/>
                        </a:rPr>
                        <a:t>5-3/ Le barème de responsabilité prévu par le Livre 2 du Code CIMA et les législations adjacentes</a:t>
                      </a: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txBody>
                  <a:tcPr marL="68537" marR="68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0"/>
                  </a:ext>
                </a:extLst>
              </a:tr>
            </a:tbl>
          </a:graphicData>
        </a:graphic>
      </p:graphicFrame>
      <p:sp>
        <p:nvSpPr>
          <p:cNvPr id="5" name="ZoneTexte 4">
            <a:extLst>
              <a:ext uri="{FF2B5EF4-FFF2-40B4-BE49-F238E27FC236}">
                <a16:creationId xmlns:a16="http://schemas.microsoft.com/office/drawing/2014/main" id="{E5FA1DFA-2D60-4208-9699-01CC512625C8}"/>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
        <p:nvSpPr>
          <p:cNvPr id="6" name="ZoneTexte 5">
            <a:extLst>
              <a:ext uri="{FF2B5EF4-FFF2-40B4-BE49-F238E27FC236}">
                <a16:creationId xmlns:a16="http://schemas.microsoft.com/office/drawing/2014/main" id="{E7D8E959-F93B-4905-82F3-F42A68C11449}"/>
              </a:ext>
            </a:extLst>
          </p:cNvPr>
          <p:cNvSpPr txBox="1"/>
          <p:nvPr/>
        </p:nvSpPr>
        <p:spPr>
          <a:xfrm>
            <a:off x="3815401" y="6468106"/>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Par OMBOLO MENOGA Pierre Emmanuel</a:t>
            </a:r>
          </a:p>
        </p:txBody>
      </p:sp>
    </p:spTree>
    <p:extLst>
      <p:ext uri="{BB962C8B-B14F-4D97-AF65-F5344CB8AC3E}">
        <p14:creationId xmlns:p14="http://schemas.microsoft.com/office/powerpoint/2010/main" val="32086266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6AF8E48C-131A-D07C-B970-BAF1F6683E5B}"/>
              </a:ext>
            </a:extLst>
          </p:cNvPr>
          <p:cNvSpPr txBox="1"/>
          <p:nvPr/>
        </p:nvSpPr>
        <p:spPr>
          <a:xfrm>
            <a:off x="87457" y="742556"/>
            <a:ext cx="6491151"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dirty="0">
                <a:solidFill>
                  <a:srgbClr val="0070C0"/>
                </a:solidFill>
                <a:uFillTx/>
                <a:latin typeface="Times New Roman" pitchFamily="18"/>
                <a:cs typeface="Times New Roman" pitchFamily="18"/>
              </a:rPr>
              <a:t>5/ Le recours au barème de responsabilité prévu par le Livre 2 du Code CIMA (2)</a:t>
            </a:r>
          </a:p>
        </p:txBody>
      </p:sp>
      <p:graphicFrame>
        <p:nvGraphicFramePr>
          <p:cNvPr id="6" name="Tableau 5">
            <a:extLst>
              <a:ext uri="{FF2B5EF4-FFF2-40B4-BE49-F238E27FC236}">
                <a16:creationId xmlns:a16="http://schemas.microsoft.com/office/drawing/2014/main" id="{D7AD212B-F6A4-0F86-F8F4-D9000052ABBF}"/>
              </a:ext>
            </a:extLst>
          </p:cNvPr>
          <p:cNvGraphicFramePr>
            <a:graphicFrameLocks noGrp="1"/>
          </p:cNvGraphicFramePr>
          <p:nvPr>
            <p:extLst>
              <p:ext uri="{D42A27DB-BD31-4B8C-83A1-F6EECF244321}">
                <p14:modId xmlns:p14="http://schemas.microsoft.com/office/powerpoint/2010/main" val="112484157"/>
              </p:ext>
            </p:extLst>
          </p:nvPr>
        </p:nvGraphicFramePr>
        <p:xfrm>
          <a:off x="70338" y="1097279"/>
          <a:ext cx="12079457" cy="5345723"/>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517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700" b="1" dirty="0">
                          <a:latin typeface="Times New Roman" panose="02020603050405020304" pitchFamily="18" charset="0"/>
                          <a:ea typeface="Calibri"/>
                          <a:cs typeface="Times New Roman" panose="02020603050405020304" pitchFamily="18" charset="0"/>
                        </a:rPr>
                        <a:t>Le fondement légal et les contours du barème de responsabilité </a:t>
                      </a:r>
                    </a:p>
                  </a:txBody>
                  <a:tcPr/>
                </a:tc>
                <a:extLst>
                  <a:ext uri="{0D108BD9-81ED-4DB2-BD59-A6C34878D82A}">
                    <a16:rowId xmlns:a16="http://schemas.microsoft.com/office/drawing/2014/main" val="854231308"/>
                  </a:ext>
                </a:extLst>
              </a:tr>
              <a:tr h="4828723">
                <a:tc>
                  <a:txBody>
                    <a:bodyPr/>
                    <a:lstStyle/>
                    <a:p>
                      <a:pPr algn="ctr"/>
                      <a:endParaRPr lang="fr-FR" sz="900" dirty="0">
                        <a:latin typeface="Times New Roman" panose="02020603050405020304" pitchFamily="18" charset="0"/>
                        <a:cs typeface="Times New Roman" panose="02020603050405020304" pitchFamily="18" charset="0"/>
                      </a:endParaRPr>
                    </a:p>
                    <a:p>
                      <a:pPr marL="285750" indent="-285750" algn="just">
                        <a:lnSpc>
                          <a:spcPct val="200000"/>
                        </a:lnSpc>
                        <a:buFont typeface="Wingdings" panose="05000000000000000000" pitchFamily="2" charset="2"/>
                        <a:buChar char="þ"/>
                      </a:pPr>
                      <a:r>
                        <a:rPr lang="fr-FR" sz="1700" b="1" dirty="0">
                          <a:latin typeface="Times New Roman" panose="02020603050405020304" pitchFamily="18" charset="0"/>
                          <a:cs typeface="Times New Roman" panose="02020603050405020304" pitchFamily="18" charset="0"/>
                        </a:rPr>
                        <a:t>Deux dispositions du Livre 2 Code CIMA constituent le fondement légal dudit barème. Il s’agit respectivement des articles 269 (tiret 2) et 274 alinéas 2 et 3 du Code CIMA ;</a:t>
                      </a:r>
                    </a:p>
                    <a:p>
                      <a:pPr marL="0" indent="0" algn="ctr">
                        <a:buFont typeface="Wingdings" panose="05000000000000000000" pitchFamily="2" charset="2"/>
                        <a:buNone/>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þ"/>
                      </a:pPr>
                      <a:r>
                        <a:rPr lang="fr-FR" sz="1700" b="1" dirty="0">
                          <a:solidFill>
                            <a:srgbClr val="0070C0"/>
                          </a:solidFill>
                          <a:latin typeface="Times New Roman" panose="02020603050405020304" pitchFamily="18" charset="0"/>
                          <a:cs typeface="Times New Roman" panose="02020603050405020304" pitchFamily="18" charset="0"/>
                        </a:rPr>
                        <a:t>Le barème de responsabilité du Code CIMA prévoit plusieurs cas (</a:t>
                      </a:r>
                      <a:r>
                        <a:rPr lang="fr-FR" sz="1600" b="1" i="1" dirty="0">
                          <a:solidFill>
                            <a:srgbClr val="0070C0"/>
                          </a:solidFill>
                          <a:latin typeface="Times New Roman" panose="02020603050405020304" pitchFamily="18" charset="0"/>
                          <a:cs typeface="Times New Roman" panose="02020603050405020304" pitchFamily="18" charset="0"/>
                        </a:rPr>
                        <a:t>22 au total</a:t>
                      </a:r>
                      <a:r>
                        <a:rPr lang="fr-FR" sz="1700" b="1" dirty="0">
                          <a:solidFill>
                            <a:srgbClr val="0070C0"/>
                          </a:solidFill>
                          <a:latin typeface="Times New Roman" panose="02020603050405020304" pitchFamily="18" charset="0"/>
                          <a:cs typeface="Times New Roman" panose="02020603050405020304" pitchFamily="18" charset="0"/>
                        </a:rPr>
                        <a:t>) et le degré de responsabilité applicable à chaque situation identifiée. Les responsabilités peuvent alors, suivant les cas incomber en totalité à un seul véhicule ou être partagées entre les conducteurs des véhicules concernés. Certaines situations non identifiées par ce barème sont réglées directement pas le texte principal du Livre 2 du Code CIMA (</a:t>
                      </a:r>
                      <a:r>
                        <a:rPr lang="fr-FR" sz="1600" b="1" i="1" dirty="0">
                          <a:solidFill>
                            <a:srgbClr val="0070C0"/>
                          </a:solidFill>
                          <a:latin typeface="Times New Roman" panose="02020603050405020304" pitchFamily="18" charset="0"/>
                          <a:cs typeface="Times New Roman" panose="02020603050405020304" pitchFamily="18" charset="0"/>
                        </a:rPr>
                        <a:t>confère à titre illustratif les articles 274 alinéa 4 et 275 alinéa 1</a:t>
                      </a:r>
                      <a:r>
                        <a:rPr lang="fr-FR" sz="1600" b="1" i="1" baseline="30000" dirty="0">
                          <a:solidFill>
                            <a:srgbClr val="0070C0"/>
                          </a:solidFill>
                          <a:latin typeface="Times New Roman" panose="02020603050405020304" pitchFamily="18" charset="0"/>
                          <a:cs typeface="Times New Roman" panose="02020603050405020304" pitchFamily="18" charset="0"/>
                        </a:rPr>
                        <a:t>er</a:t>
                      </a:r>
                      <a:r>
                        <a:rPr lang="fr-FR" sz="1600" b="1" i="1" dirty="0">
                          <a:solidFill>
                            <a:srgbClr val="0070C0"/>
                          </a:solidFill>
                          <a:latin typeface="Times New Roman" panose="02020603050405020304" pitchFamily="18" charset="0"/>
                          <a:cs typeface="Times New Roman" panose="02020603050405020304" pitchFamily="18" charset="0"/>
                        </a:rPr>
                        <a:t> du Code CIMA</a:t>
                      </a:r>
                      <a:r>
                        <a:rPr lang="fr-FR" sz="1700" b="1" dirty="0">
                          <a:solidFill>
                            <a:srgbClr val="0070C0"/>
                          </a:solidFill>
                          <a:latin typeface="Times New Roman" panose="02020603050405020304" pitchFamily="18" charset="0"/>
                          <a:cs typeface="Times New Roman" panose="02020603050405020304" pitchFamily="18" charset="0"/>
                        </a:rPr>
                        <a:t>) ;</a:t>
                      </a:r>
                    </a:p>
                    <a:p>
                      <a:pPr marL="0" indent="0" algn="ctr">
                        <a:buFont typeface="Wingdings" panose="05000000000000000000" pitchFamily="2" charset="2"/>
                        <a:buNone/>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þ"/>
                      </a:pPr>
                      <a:r>
                        <a:rPr lang="fr-FR" sz="1700" b="1" dirty="0">
                          <a:latin typeface="Times New Roman" panose="02020603050405020304" pitchFamily="18" charset="0"/>
                          <a:cs typeface="Times New Roman" panose="02020603050405020304" pitchFamily="18" charset="0"/>
                        </a:rPr>
                        <a:t>Il prévoit aussi un lexique dans lequel huit expressions relatives à la circulation des véhicules sont définies (</a:t>
                      </a:r>
                      <a:r>
                        <a:rPr lang="fr-FR" sz="1600" b="1" i="1" dirty="0">
                          <a:latin typeface="Times New Roman" panose="02020603050405020304" pitchFamily="18" charset="0"/>
                          <a:cs typeface="Times New Roman" panose="02020603050405020304" pitchFamily="18" charset="0"/>
                        </a:rPr>
                        <a:t>chaussée, file de véhicules, changement de file, axe médian, lieu non ouvert à la circulation publique, chemin de terre et partie arrière du véhicule</a:t>
                      </a:r>
                      <a:r>
                        <a:rPr lang="fr-FR" sz="1700" b="1" dirty="0">
                          <a:latin typeface="Times New Roman" panose="02020603050405020304" pitchFamily="18" charset="0"/>
                          <a:cs typeface="Times New Roman" panose="02020603050405020304" pitchFamily="18" charset="0"/>
                        </a:rPr>
                        <a:t>). On peut regretter que ce barème ne contienne pas le règlement d’application pratique qu’il annonce ou qu’il ne traite que des situations concernant deux véhicules seulement.</a:t>
                      </a:r>
                    </a:p>
                    <a:p>
                      <a:pPr algn="ctr"/>
                      <a:endParaRPr lang="fr-FR" sz="900"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5" name="ZoneTexte 4">
            <a:extLst>
              <a:ext uri="{FF2B5EF4-FFF2-40B4-BE49-F238E27FC236}">
                <a16:creationId xmlns:a16="http://schemas.microsoft.com/office/drawing/2014/main" id="{149ED738-42FC-4FF5-A544-DDC03F56CBF1}"/>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28466483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752E89BA-F304-B532-F350-2BDB24DF86A5}"/>
              </a:ext>
            </a:extLst>
          </p:cNvPr>
          <p:cNvSpPr txBox="1"/>
          <p:nvPr/>
        </p:nvSpPr>
        <p:spPr>
          <a:xfrm>
            <a:off x="101518" y="672217"/>
            <a:ext cx="6491151"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dirty="0">
                <a:solidFill>
                  <a:srgbClr val="0070C0"/>
                </a:solidFill>
                <a:uFillTx/>
                <a:latin typeface="Times New Roman" pitchFamily="18"/>
                <a:cs typeface="Times New Roman" pitchFamily="18"/>
              </a:rPr>
              <a:t>5/ Le recours au barème de responsabilité prévu par le Livre 2 du Code CIMA (3)</a:t>
            </a:r>
          </a:p>
        </p:txBody>
      </p:sp>
      <p:graphicFrame>
        <p:nvGraphicFramePr>
          <p:cNvPr id="6" name="Tableau 5">
            <a:extLst>
              <a:ext uri="{FF2B5EF4-FFF2-40B4-BE49-F238E27FC236}">
                <a16:creationId xmlns:a16="http://schemas.microsoft.com/office/drawing/2014/main" id="{A2B9F0D3-34CD-5EDB-6F54-0846C7A29413}"/>
              </a:ext>
            </a:extLst>
          </p:cNvPr>
          <p:cNvGraphicFramePr>
            <a:graphicFrameLocks noGrp="1"/>
          </p:cNvGraphicFramePr>
          <p:nvPr>
            <p:extLst>
              <p:ext uri="{D42A27DB-BD31-4B8C-83A1-F6EECF244321}">
                <p14:modId xmlns:p14="http://schemas.microsoft.com/office/powerpoint/2010/main" val="2831552136"/>
              </p:ext>
            </p:extLst>
          </p:nvPr>
        </p:nvGraphicFramePr>
        <p:xfrm>
          <a:off x="56270" y="1029144"/>
          <a:ext cx="12079457" cy="5758515"/>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51498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700" b="1" dirty="0">
                          <a:latin typeface="Times New Roman" panose="02020603050405020304" pitchFamily="18" charset="0"/>
                          <a:ea typeface="Calibri"/>
                          <a:cs typeface="Times New Roman" panose="02020603050405020304" pitchFamily="18" charset="0"/>
                        </a:rPr>
                        <a:t>Le champ d’application du barème de responsabilité et ses incidences</a:t>
                      </a:r>
                    </a:p>
                  </a:txBody>
                  <a:tcPr/>
                </a:tc>
                <a:extLst>
                  <a:ext uri="{0D108BD9-81ED-4DB2-BD59-A6C34878D82A}">
                    <a16:rowId xmlns:a16="http://schemas.microsoft.com/office/drawing/2014/main" val="854231308"/>
                  </a:ext>
                </a:extLst>
              </a:tr>
              <a:tr h="5243526">
                <a:tc>
                  <a:txBody>
                    <a:bodyPr/>
                    <a:lstStyle/>
                    <a:p>
                      <a:pPr marL="0" indent="0" algn="ctr">
                        <a:lnSpc>
                          <a:spcPct val="100000"/>
                        </a:lnSpc>
                        <a:buFont typeface="Wingdings" panose="05000000000000000000" pitchFamily="2" charset="2"/>
                        <a:buNone/>
                      </a:pPr>
                      <a:endParaRPr lang="fr-FR" sz="900" b="1"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q"/>
                      </a:pPr>
                      <a:r>
                        <a:rPr lang="fr-FR" b="1" dirty="0">
                          <a:latin typeface="Times New Roman" panose="02020603050405020304" pitchFamily="18" charset="0"/>
                          <a:cs typeface="Times New Roman" panose="02020603050405020304" pitchFamily="18" charset="0"/>
                        </a:rPr>
                        <a:t>Le barème de responsabilité s’applique au recours en contribution, lorsqu’il s’agit de la récupération des sommes versées par le meneur de la procédure d’offre. Le taux de responsabilité qui en découle permet de déterminer la part contributive de l’assureur de chaque co-auteur ayant participé à la collision objet du sinistre ;</a:t>
                      </a:r>
                    </a:p>
                    <a:p>
                      <a:pPr marL="0" indent="0" algn="ctr">
                        <a:lnSpc>
                          <a:spcPct val="100000"/>
                        </a:lnSpc>
                        <a:buFont typeface="Wingdings" panose="05000000000000000000" pitchFamily="2" charset="2"/>
                        <a:buNone/>
                      </a:pPr>
                      <a:endParaRPr lang="fr-FR" sz="400" b="1" dirty="0">
                        <a:latin typeface="Times New Roman" panose="02020603050405020304" pitchFamily="18" charset="0"/>
                        <a:cs typeface="Times New Roman" panose="02020603050405020304" pitchFamily="18" charset="0"/>
                      </a:endParaRPr>
                    </a:p>
                    <a:p>
                      <a:pPr marL="171450" indent="-171450" algn="ctr">
                        <a:lnSpc>
                          <a:spcPct val="150000"/>
                        </a:lnSpc>
                        <a:buFont typeface="Wingdings" panose="05000000000000000000" pitchFamily="2" charset="2"/>
                        <a:buChar char="q"/>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q"/>
                      </a:pPr>
                      <a:r>
                        <a:rPr lang="fr-FR" b="1" dirty="0">
                          <a:solidFill>
                            <a:srgbClr val="0070C0"/>
                          </a:solidFill>
                          <a:latin typeface="Times New Roman" panose="02020603050405020304" pitchFamily="18" charset="0"/>
                          <a:cs typeface="Times New Roman" panose="02020603050405020304" pitchFamily="18" charset="0"/>
                        </a:rPr>
                        <a:t>Le barème de responsabilité est en aval un instrument de gestion du recours en contribution du responsable de la procédure d’offre. Il intervient en amont pour faciliter la désignation dudit mandataire. Il est l’instrument qui a une sphère d’influence aussi bien pour les dommages corporels que pour les dommages matériels, dans les rapports entre conducteurs ;</a:t>
                      </a:r>
                    </a:p>
                    <a:p>
                      <a:pPr marL="0" indent="0" algn="ctr">
                        <a:lnSpc>
                          <a:spcPct val="150000"/>
                        </a:lnSpc>
                        <a:buFont typeface="Wingdings" panose="05000000000000000000" pitchFamily="2" charset="2"/>
                        <a:buNone/>
                      </a:pPr>
                      <a:endParaRPr lang="fr-FR" sz="400" b="1"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q"/>
                      </a:pPr>
                      <a:r>
                        <a:rPr lang="fr-FR" b="1" dirty="0">
                          <a:latin typeface="Times New Roman" panose="02020603050405020304" pitchFamily="18" charset="0"/>
                          <a:cs typeface="Times New Roman" panose="02020603050405020304" pitchFamily="18" charset="0"/>
                        </a:rPr>
                        <a:t>L’article 274 du Code CIMA dispose en son alinéa 3 que ce barème s’applique « pour l’indemnisation directe des victimes lorsque le sinistre n’a occasionné que des dommages matériels ». On notera qu’il s’agit d’une disposition qui s’est glissée dans le recours en contribution et qui est liée à la gestion de l’indemnisation des accidents qui n’occasionnent pas des dommages corporels. </a:t>
                      </a:r>
                    </a:p>
                    <a:p>
                      <a:pPr algn="ctr"/>
                      <a:endParaRPr lang="fr-FR" sz="400" dirty="0">
                        <a:latin typeface="Times New Roman" panose="02020603050405020304" pitchFamily="18" charset="0"/>
                        <a:cs typeface="Times New Roman" panose="02020603050405020304" pitchFamily="18" charset="0"/>
                      </a:endParaRPr>
                    </a:p>
                    <a:p>
                      <a:endParaRPr lang="fr-FR" sz="400"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5" name="ZoneTexte 4">
            <a:extLst>
              <a:ext uri="{FF2B5EF4-FFF2-40B4-BE49-F238E27FC236}">
                <a16:creationId xmlns:a16="http://schemas.microsoft.com/office/drawing/2014/main" id="{5A9250A2-4403-41AA-8824-514372588CD9}"/>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6737276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40409AEC-EB62-F805-EB4D-0C035A9799DF}"/>
              </a:ext>
            </a:extLst>
          </p:cNvPr>
          <p:cNvSpPr txBox="1"/>
          <p:nvPr/>
        </p:nvSpPr>
        <p:spPr>
          <a:xfrm>
            <a:off x="73387" y="855097"/>
            <a:ext cx="6491151"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dirty="0">
                <a:solidFill>
                  <a:srgbClr val="0070C0"/>
                </a:solidFill>
                <a:uFillTx/>
                <a:latin typeface="Times New Roman" pitchFamily="18"/>
                <a:cs typeface="Times New Roman" pitchFamily="18"/>
              </a:rPr>
              <a:t>5/ Le recours au barème de responsabilité prévu par le Livre 2 du Code CIMA (4)</a:t>
            </a:r>
          </a:p>
        </p:txBody>
      </p:sp>
      <p:graphicFrame>
        <p:nvGraphicFramePr>
          <p:cNvPr id="6" name="Tableau 5">
            <a:extLst>
              <a:ext uri="{FF2B5EF4-FFF2-40B4-BE49-F238E27FC236}">
                <a16:creationId xmlns:a16="http://schemas.microsoft.com/office/drawing/2014/main" id="{FECD6634-6FD8-F4CC-9EAF-34F3D9CA7A5F}"/>
              </a:ext>
            </a:extLst>
          </p:cNvPr>
          <p:cNvGraphicFramePr>
            <a:graphicFrameLocks noGrp="1"/>
          </p:cNvGraphicFramePr>
          <p:nvPr>
            <p:extLst>
              <p:ext uri="{D42A27DB-BD31-4B8C-83A1-F6EECF244321}">
                <p14:modId xmlns:p14="http://schemas.microsoft.com/office/powerpoint/2010/main" val="319892539"/>
              </p:ext>
            </p:extLst>
          </p:nvPr>
        </p:nvGraphicFramePr>
        <p:xfrm>
          <a:off x="42202" y="1197961"/>
          <a:ext cx="12079457" cy="4991100"/>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3125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200" b="1" dirty="0">
                          <a:latin typeface="Times New Roman" panose="02020603050405020304" pitchFamily="18" charset="0"/>
                          <a:ea typeface="Calibri"/>
                          <a:cs typeface="Times New Roman" panose="02020603050405020304" pitchFamily="18" charset="0"/>
                        </a:rPr>
                        <a:t>Le barème de responsabilité prévu par le Livre 2 du Code CIMA et les législations adjacentes</a:t>
                      </a:r>
                    </a:p>
                  </a:txBody>
                  <a:tcPr/>
                </a:tc>
                <a:extLst>
                  <a:ext uri="{0D108BD9-81ED-4DB2-BD59-A6C34878D82A}">
                    <a16:rowId xmlns:a16="http://schemas.microsoft.com/office/drawing/2014/main" val="854231308"/>
                  </a:ext>
                </a:extLst>
              </a:tr>
              <a:tr h="2583136">
                <a:tc>
                  <a:txBody>
                    <a:bodyPr/>
                    <a:lstStyle/>
                    <a:p>
                      <a:pPr marL="0" indent="0" algn="ctr">
                        <a:lnSpc>
                          <a:spcPct val="100000"/>
                        </a:lnSpc>
                        <a:buFont typeface="Wingdings" panose="05000000000000000000" pitchFamily="2" charset="2"/>
                        <a:buNone/>
                      </a:pPr>
                      <a:endParaRPr lang="fr-FR" sz="400" b="1"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þ"/>
                      </a:pPr>
                      <a:r>
                        <a:rPr lang="fr-FR"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barème de responsabilité et le Code communautaire de la route CEMAC</a:t>
                      </a:r>
                      <a:r>
                        <a:rPr lang="fr-FR"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dirty="0">
                          <a:solidFill>
                            <a:srgbClr val="0070C0"/>
                          </a:solidFill>
                          <a:latin typeface="Times New Roman" panose="02020603050405020304" pitchFamily="18" charset="0"/>
                          <a:cs typeface="Times New Roman" panose="02020603050405020304" pitchFamily="18" charset="0"/>
                        </a:rPr>
                        <a:t>:</a:t>
                      </a:r>
                      <a:r>
                        <a:rPr lang="fr-FR" b="1" dirty="0">
                          <a:solidFill>
                            <a:srgbClr val="0070C0"/>
                          </a:solidFill>
                          <a:latin typeface="Times New Roman" panose="02020603050405020304" pitchFamily="18" charset="0"/>
                          <a:cs typeface="Times New Roman" panose="02020603050405020304" pitchFamily="18" charset="0"/>
                        </a:rPr>
                        <a:t> </a:t>
                      </a:r>
                      <a:r>
                        <a:rPr lang="fr-FR" sz="1700" b="1" dirty="0">
                          <a:solidFill>
                            <a:srgbClr val="0070C0"/>
                          </a:solidFill>
                          <a:latin typeface="Times New Roman" panose="02020603050405020304" pitchFamily="18" charset="0"/>
                          <a:cs typeface="Times New Roman" panose="02020603050405020304" pitchFamily="18" charset="0"/>
                        </a:rPr>
                        <a:t>Le texte du Code communautaire de la route CEMAC, dans la mesure où il est spécial par rapport au Code CIMA (</a:t>
                      </a:r>
                      <a:r>
                        <a:rPr lang="fr-FR" sz="1600" b="1" i="1" dirty="0">
                          <a:solidFill>
                            <a:srgbClr val="0070C0"/>
                          </a:solidFill>
                          <a:latin typeface="Times New Roman" panose="02020603050405020304" pitchFamily="18" charset="0"/>
                          <a:cs typeface="Times New Roman" panose="02020603050405020304" pitchFamily="18" charset="0"/>
                        </a:rPr>
                        <a:t>dans le domaine de la responsabilité des usagers de la route notamment</a:t>
                      </a:r>
                      <a:r>
                        <a:rPr lang="fr-FR" sz="1700" b="1" dirty="0">
                          <a:solidFill>
                            <a:srgbClr val="0070C0"/>
                          </a:solidFill>
                          <a:latin typeface="Times New Roman" panose="02020603050405020304" pitchFamily="18" charset="0"/>
                          <a:cs typeface="Times New Roman" panose="02020603050405020304" pitchFamily="18" charset="0"/>
                        </a:rPr>
                        <a:t>) et supranational comme ledit Code, il l’emporte toutes les fois qu’il pourrait être en conflit avec le barème de responsabilité prévu par le Livre 2 du Code CIMA. Il doit être utilisé pour préciser les responsabilités contenues dans ledit barème ou mettre en exergue celles que lui seul (</a:t>
                      </a:r>
                      <a:r>
                        <a:rPr lang="fr-FR" sz="1600" b="1" i="1" dirty="0">
                          <a:solidFill>
                            <a:srgbClr val="0070C0"/>
                          </a:solidFill>
                          <a:latin typeface="Times New Roman" panose="02020603050405020304" pitchFamily="18" charset="0"/>
                          <a:cs typeface="Times New Roman" panose="02020603050405020304" pitchFamily="18" charset="0"/>
                        </a:rPr>
                        <a:t>le Code communautaire de la route CEMAC</a:t>
                      </a:r>
                      <a:r>
                        <a:rPr lang="fr-FR" sz="1700" b="1" dirty="0">
                          <a:solidFill>
                            <a:srgbClr val="0070C0"/>
                          </a:solidFill>
                          <a:latin typeface="Times New Roman" panose="02020603050405020304" pitchFamily="18" charset="0"/>
                          <a:cs typeface="Times New Roman" panose="02020603050405020304" pitchFamily="18" charset="0"/>
                        </a:rPr>
                        <a:t>) contient ;</a:t>
                      </a:r>
                    </a:p>
                    <a:p>
                      <a:pPr marL="0" indent="0" algn="ctr">
                        <a:lnSpc>
                          <a:spcPct val="150000"/>
                        </a:lnSpc>
                        <a:buFont typeface="Wingdings" panose="05000000000000000000" pitchFamily="2" charset="2"/>
                        <a:buNone/>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þ"/>
                      </a:pPr>
                      <a:r>
                        <a:rPr lang="fr-FR"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barème de responsabilité et l’infra-code</a:t>
                      </a:r>
                      <a:r>
                        <a:rPr lang="fr-F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dirty="0">
                          <a:latin typeface="Times New Roman" panose="02020603050405020304" pitchFamily="18" charset="0"/>
                          <a:cs typeface="Times New Roman" panose="02020603050405020304" pitchFamily="18" charset="0"/>
                        </a:rPr>
                        <a:t>:</a:t>
                      </a:r>
                      <a:r>
                        <a:rPr lang="fr-FR" b="1" dirty="0">
                          <a:latin typeface="Times New Roman" panose="02020603050405020304" pitchFamily="18" charset="0"/>
                          <a:cs typeface="Times New Roman" panose="02020603050405020304" pitchFamily="18" charset="0"/>
                        </a:rPr>
                        <a:t> </a:t>
                      </a:r>
                      <a:r>
                        <a:rPr lang="fr-FR" sz="1700" b="1" dirty="0">
                          <a:latin typeface="Times New Roman" panose="02020603050405020304" pitchFamily="18" charset="0"/>
                          <a:cs typeface="Times New Roman" panose="02020603050405020304" pitchFamily="18" charset="0"/>
                        </a:rPr>
                        <a:t>L’infra-code en vigueur en France ne doit être utilisé en zone CIMA qu’avec beaucoup de prudence. La plupart des illustrations jurisprudentielles qu’il contient en matière de responsabilité résultent de l’hypothèse d’une politique législative axée sur l’implication. Or, le Livre 2 du Code CIMA est ancré sur la collision ;</a:t>
                      </a:r>
                    </a:p>
                    <a:p>
                      <a:pPr marL="0" indent="0" algn="ctr">
                        <a:lnSpc>
                          <a:spcPct val="150000"/>
                        </a:lnSpc>
                        <a:buFont typeface="Wingdings" panose="05000000000000000000" pitchFamily="2" charset="2"/>
                        <a:buNone/>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þ"/>
                      </a:pPr>
                      <a:r>
                        <a:rPr lang="fr-FR"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barème de responsabilité et le Code pénal</a:t>
                      </a:r>
                      <a:r>
                        <a:rPr lang="fr-FR"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dirty="0">
                          <a:solidFill>
                            <a:srgbClr val="0070C0"/>
                          </a:solidFill>
                          <a:latin typeface="Times New Roman" panose="02020603050405020304" pitchFamily="18" charset="0"/>
                          <a:cs typeface="Times New Roman" panose="02020603050405020304" pitchFamily="18" charset="0"/>
                        </a:rPr>
                        <a:t>:</a:t>
                      </a:r>
                      <a:r>
                        <a:rPr lang="fr-FR" dirty="0">
                          <a:solidFill>
                            <a:srgbClr val="0070C0"/>
                          </a:solidFill>
                          <a:latin typeface="Times New Roman" panose="02020603050405020304" pitchFamily="18" charset="0"/>
                          <a:cs typeface="Times New Roman" panose="02020603050405020304" pitchFamily="18" charset="0"/>
                        </a:rPr>
                        <a:t> </a:t>
                      </a:r>
                      <a:r>
                        <a:rPr lang="fr-FR" sz="1700" b="1" dirty="0">
                          <a:solidFill>
                            <a:srgbClr val="0070C0"/>
                          </a:solidFill>
                          <a:latin typeface="Times New Roman" panose="02020603050405020304" pitchFamily="18" charset="0"/>
                          <a:cs typeface="Times New Roman" panose="02020603050405020304" pitchFamily="18" charset="0"/>
                        </a:rPr>
                        <a:t>Le Code pénal étant un texte national, il ne devrait être utilisé que dans la mesure d’une compatibilité déduite des dispositions combinées issues des articles 3, 44 et 47 du Traité CIMA.</a:t>
                      </a:r>
                    </a:p>
                    <a:p>
                      <a:pPr algn="ctr"/>
                      <a:endParaRPr lang="fr-FR" sz="900"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5" name="ZoneTexte 4">
            <a:extLst>
              <a:ext uri="{FF2B5EF4-FFF2-40B4-BE49-F238E27FC236}">
                <a16:creationId xmlns:a16="http://schemas.microsoft.com/office/drawing/2014/main" id="{708D7F5D-9D1E-4E7A-AC9A-272DB6BD5BF6}"/>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35461800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78CF948D-5DDA-B93B-FC94-8B539B5354D2}"/>
              </a:ext>
            </a:extLst>
          </p:cNvPr>
          <p:cNvSpPr txBox="1"/>
          <p:nvPr/>
        </p:nvSpPr>
        <p:spPr>
          <a:xfrm>
            <a:off x="59324" y="1614754"/>
            <a:ext cx="7255875"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dirty="0">
                <a:solidFill>
                  <a:srgbClr val="0070C0"/>
                </a:solidFill>
                <a:uFillTx/>
                <a:latin typeface="Times New Roman" pitchFamily="18"/>
                <a:cs typeface="Times New Roman" pitchFamily="18"/>
              </a:rPr>
              <a:t>6/ Les possibilités de différenciation liées aux sinistres mixtes et aux sinistres complexes (</a:t>
            </a:r>
            <a:r>
              <a:rPr lang="fr-FR" sz="1400" b="1" dirty="0">
                <a:solidFill>
                  <a:srgbClr val="0070C0"/>
                </a:solidFill>
                <a:latin typeface="Times New Roman" pitchFamily="18"/>
                <a:cs typeface="Times New Roman" pitchFamily="18"/>
              </a:rPr>
              <a:t>1</a:t>
            </a:r>
            <a:r>
              <a:rPr lang="fr-FR" sz="1400" b="1" i="0" u="none" strike="noStrike" kern="1200" cap="none" spc="0" baseline="0" dirty="0">
                <a:solidFill>
                  <a:srgbClr val="0070C0"/>
                </a:solidFill>
                <a:uFillTx/>
                <a:latin typeface="Times New Roman" pitchFamily="18"/>
                <a:cs typeface="Times New Roman" pitchFamily="18"/>
              </a:rPr>
              <a:t>)</a:t>
            </a:r>
          </a:p>
        </p:txBody>
      </p:sp>
      <p:graphicFrame>
        <p:nvGraphicFramePr>
          <p:cNvPr id="6" name="Tableau 5">
            <a:extLst>
              <a:ext uri="{FF2B5EF4-FFF2-40B4-BE49-F238E27FC236}">
                <a16:creationId xmlns:a16="http://schemas.microsoft.com/office/drawing/2014/main" id="{2C5D89D2-79B6-D295-BE61-098355CDE4E4}"/>
              </a:ext>
            </a:extLst>
          </p:cNvPr>
          <p:cNvGraphicFramePr>
            <a:graphicFrameLocks noGrp="1"/>
          </p:cNvGraphicFramePr>
          <p:nvPr>
            <p:extLst>
              <p:ext uri="{D42A27DB-BD31-4B8C-83A1-F6EECF244321}">
                <p14:modId xmlns:p14="http://schemas.microsoft.com/office/powerpoint/2010/main" val="1904534295"/>
              </p:ext>
            </p:extLst>
          </p:nvPr>
        </p:nvGraphicFramePr>
        <p:xfrm>
          <a:off x="35495" y="2011682"/>
          <a:ext cx="12131463" cy="3806635"/>
        </p:xfrm>
        <a:graphic>
          <a:graphicData uri="http://schemas.openxmlformats.org/drawingml/2006/table">
            <a:tbl>
              <a:tblPr>
                <a:effectLst>
                  <a:innerShdw blurRad="114300">
                    <a:prstClr val="black"/>
                  </a:innerShdw>
                </a:effectLst>
              </a:tblPr>
              <a:tblGrid>
                <a:gridCol w="4381984">
                  <a:extLst>
                    <a:ext uri="{9D8B030D-6E8A-4147-A177-3AD203B41FA5}">
                      <a16:colId xmlns:a16="http://schemas.microsoft.com/office/drawing/2014/main" val="20000"/>
                    </a:ext>
                  </a:extLst>
                </a:gridCol>
                <a:gridCol w="7749479">
                  <a:extLst>
                    <a:ext uri="{9D8B030D-6E8A-4147-A177-3AD203B41FA5}">
                      <a16:colId xmlns:a16="http://schemas.microsoft.com/office/drawing/2014/main" val="20001"/>
                    </a:ext>
                  </a:extLst>
                </a:gridCol>
              </a:tblGrid>
              <a:tr h="3390313">
                <a:tc>
                  <a:txBody>
                    <a:bodyPr/>
                    <a:lstStyle/>
                    <a:p>
                      <a:pPr algn="ctr">
                        <a:lnSpc>
                          <a:spcPct val="115000"/>
                        </a:lnSpc>
                        <a:spcAft>
                          <a:spcPts val="0"/>
                        </a:spcAft>
                      </a:pPr>
                      <a:r>
                        <a:rPr lang="fr-FR" sz="2700" b="1" dirty="0">
                          <a:solidFill>
                            <a:schemeClr val="accent1"/>
                          </a:solidFill>
                          <a:latin typeface="Times New Roman"/>
                          <a:ea typeface="Calibri"/>
                          <a:cs typeface="Times New Roman"/>
                        </a:rPr>
                        <a:t>POINTS A DEVELOPPER</a:t>
                      </a:r>
                      <a:endParaRPr lang="fr-FR" sz="2700" dirty="0">
                        <a:solidFill>
                          <a:schemeClr val="accent1"/>
                        </a:solidFill>
                        <a:latin typeface="Calibri"/>
                        <a:ea typeface="Calibri"/>
                        <a:cs typeface="Times New Roman"/>
                      </a:endParaRPr>
                    </a:p>
                  </a:txBody>
                  <a:tcPr marL="68537" marR="685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50000"/>
                        </a:lnSpc>
                        <a:spcAft>
                          <a:spcPts val="0"/>
                        </a:spcAft>
                      </a:pPr>
                      <a:r>
                        <a:rPr lang="fr-FR" sz="2400" b="1" dirty="0">
                          <a:latin typeface="Times New Roman" panose="02020603050405020304" pitchFamily="18" charset="0"/>
                          <a:ea typeface="Calibri"/>
                          <a:cs typeface="Times New Roman" panose="02020603050405020304" pitchFamily="18" charset="0"/>
                        </a:rPr>
                        <a:t>6-1/ Les définitions respectives des sinistres mixtes et des sinistres complexes</a:t>
                      </a: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150000"/>
                        </a:lnSpc>
                        <a:spcAft>
                          <a:spcPts val="0"/>
                        </a:spcAft>
                      </a:pPr>
                      <a:r>
                        <a:rPr lang="fr-FR" sz="2400" b="1" dirty="0">
                          <a:latin typeface="Times New Roman" panose="02020603050405020304" pitchFamily="18" charset="0"/>
                          <a:ea typeface="Calibri"/>
                          <a:cs typeface="Times New Roman" panose="02020603050405020304" pitchFamily="18" charset="0"/>
                        </a:rPr>
                        <a:t>6-2/ La gestion amiable des sinistres mixtes et des sinistres complexes</a:t>
                      </a: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150000"/>
                        </a:lnSpc>
                        <a:spcAft>
                          <a:spcPts val="0"/>
                        </a:spcAft>
                      </a:pPr>
                      <a:r>
                        <a:rPr lang="fr-FR" sz="2400" b="1" dirty="0">
                          <a:latin typeface="Times New Roman" panose="02020603050405020304" pitchFamily="18" charset="0"/>
                          <a:ea typeface="Calibri"/>
                          <a:cs typeface="Times New Roman" panose="02020603050405020304" pitchFamily="18" charset="0"/>
                        </a:rPr>
                        <a:t>6-3/ La gestion contentieuse des sinistres mixtes et des sinistres complexes</a:t>
                      </a: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txBody>
                  <a:tcPr marL="68537" marR="68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0"/>
                  </a:ext>
                </a:extLst>
              </a:tr>
            </a:tbl>
          </a:graphicData>
        </a:graphic>
      </p:graphicFrame>
      <p:sp>
        <p:nvSpPr>
          <p:cNvPr id="7" name="ZoneTexte 6">
            <a:extLst>
              <a:ext uri="{FF2B5EF4-FFF2-40B4-BE49-F238E27FC236}">
                <a16:creationId xmlns:a16="http://schemas.microsoft.com/office/drawing/2014/main" id="{BBBC73B0-85BD-4121-A0F2-64AC62FBC2AF}"/>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
        <p:nvSpPr>
          <p:cNvPr id="8" name="ZoneTexte 7">
            <a:extLst>
              <a:ext uri="{FF2B5EF4-FFF2-40B4-BE49-F238E27FC236}">
                <a16:creationId xmlns:a16="http://schemas.microsoft.com/office/drawing/2014/main" id="{00992B51-33A7-4AEA-971A-8C54888B094A}"/>
              </a:ext>
            </a:extLst>
          </p:cNvPr>
          <p:cNvSpPr txBox="1"/>
          <p:nvPr/>
        </p:nvSpPr>
        <p:spPr>
          <a:xfrm>
            <a:off x="3815401" y="6468106"/>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Par OMBOLO MENOGA Pierre Emmanuel</a:t>
            </a:r>
          </a:p>
        </p:txBody>
      </p:sp>
    </p:spTree>
    <p:extLst>
      <p:ext uri="{BB962C8B-B14F-4D97-AF65-F5344CB8AC3E}">
        <p14:creationId xmlns:p14="http://schemas.microsoft.com/office/powerpoint/2010/main" val="9047729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536ED3D0-29BF-4982-1329-B01F75D2CEB4}"/>
              </a:ext>
            </a:extLst>
          </p:cNvPr>
          <p:cNvSpPr txBox="1"/>
          <p:nvPr/>
        </p:nvSpPr>
        <p:spPr>
          <a:xfrm>
            <a:off x="87455" y="967638"/>
            <a:ext cx="7255875"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dirty="0">
                <a:solidFill>
                  <a:srgbClr val="0070C0"/>
                </a:solidFill>
                <a:uFillTx/>
                <a:latin typeface="Times New Roman" pitchFamily="18"/>
                <a:cs typeface="Times New Roman" pitchFamily="18"/>
              </a:rPr>
              <a:t>6/ Les possibilités de différenciation liées aux sinistres mixtes et aux sinistres complexes (</a:t>
            </a:r>
            <a:r>
              <a:rPr lang="fr-FR" sz="1400" b="1" dirty="0">
                <a:solidFill>
                  <a:srgbClr val="0070C0"/>
                </a:solidFill>
                <a:latin typeface="Times New Roman" pitchFamily="18"/>
                <a:cs typeface="Times New Roman" pitchFamily="18"/>
              </a:rPr>
              <a:t>2</a:t>
            </a:r>
            <a:r>
              <a:rPr lang="fr-FR" sz="1400" b="1" i="0" u="none" strike="noStrike" kern="1200" cap="none" spc="0" baseline="0" dirty="0">
                <a:solidFill>
                  <a:srgbClr val="0070C0"/>
                </a:solidFill>
                <a:uFillTx/>
                <a:latin typeface="Times New Roman" pitchFamily="18"/>
                <a:cs typeface="Times New Roman" pitchFamily="18"/>
              </a:rPr>
              <a:t>)</a:t>
            </a:r>
          </a:p>
        </p:txBody>
      </p:sp>
      <p:graphicFrame>
        <p:nvGraphicFramePr>
          <p:cNvPr id="6" name="Tableau 5">
            <a:extLst>
              <a:ext uri="{FF2B5EF4-FFF2-40B4-BE49-F238E27FC236}">
                <a16:creationId xmlns:a16="http://schemas.microsoft.com/office/drawing/2014/main" id="{BE4904E7-C057-4D14-5678-EE1FB25224DF}"/>
              </a:ext>
            </a:extLst>
          </p:cNvPr>
          <p:cNvGraphicFramePr>
            <a:graphicFrameLocks noGrp="1"/>
          </p:cNvGraphicFramePr>
          <p:nvPr>
            <p:extLst>
              <p:ext uri="{D42A27DB-BD31-4B8C-83A1-F6EECF244321}">
                <p14:modId xmlns:p14="http://schemas.microsoft.com/office/powerpoint/2010/main" val="2868879040"/>
              </p:ext>
            </p:extLst>
          </p:nvPr>
        </p:nvGraphicFramePr>
        <p:xfrm>
          <a:off x="70338" y="1324574"/>
          <a:ext cx="12079457" cy="5379974"/>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4620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700" b="1" dirty="0">
                          <a:latin typeface="Times New Roman" panose="02020603050405020304" pitchFamily="18" charset="0"/>
                          <a:ea typeface="Calibri"/>
                          <a:cs typeface="Times New Roman" panose="02020603050405020304" pitchFamily="18" charset="0"/>
                        </a:rPr>
                        <a:t>Les définitions respectives des sinistres mixtes et des sinistres complexes</a:t>
                      </a:r>
                    </a:p>
                  </a:txBody>
                  <a:tcPr/>
                </a:tc>
                <a:extLst>
                  <a:ext uri="{0D108BD9-81ED-4DB2-BD59-A6C34878D82A}">
                    <a16:rowId xmlns:a16="http://schemas.microsoft.com/office/drawing/2014/main" val="854231308"/>
                  </a:ext>
                </a:extLst>
              </a:tr>
              <a:tr h="4382561">
                <a:tc>
                  <a:txBody>
                    <a:bodyPr/>
                    <a:lstStyle/>
                    <a:p>
                      <a:pPr marL="0" indent="0" algn="ctr">
                        <a:lnSpc>
                          <a:spcPct val="150000"/>
                        </a:lnSpc>
                        <a:buFont typeface="Wingdings" panose="05000000000000000000" pitchFamily="2" charset="2"/>
                        <a:buNone/>
                      </a:pPr>
                      <a:endParaRPr lang="fr-FR" sz="900" b="1"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þ"/>
                      </a:pPr>
                      <a:r>
                        <a:rPr lang="fr-FR" b="1" dirty="0">
                          <a:latin typeface="Times New Roman" panose="02020603050405020304" pitchFamily="18" charset="0"/>
                          <a:cs typeface="Times New Roman" panose="02020603050405020304" pitchFamily="18" charset="0"/>
                        </a:rPr>
                        <a:t>Les sinistres mixtes et les sinistres complexes sont des hypothèses pour lesquelles le régime de responsabilité est susceptible d’ambiguïtés ou de difficultés aussi bien en ce qui concerne leur nature que pour ce qui est de leur régime ;</a:t>
                      </a:r>
                    </a:p>
                    <a:p>
                      <a:pPr marL="0" indent="0" algn="ctr">
                        <a:lnSpc>
                          <a:spcPct val="150000"/>
                        </a:lnSpc>
                        <a:buFont typeface="Wingdings" panose="05000000000000000000" pitchFamily="2" charset="2"/>
                        <a:buNone/>
                      </a:pPr>
                      <a:endParaRPr lang="fr-FR" sz="900" b="1"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þ"/>
                      </a:pPr>
                      <a:r>
                        <a:rPr lang="fr-FR"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sinistres mixtes</a:t>
                      </a:r>
                      <a:r>
                        <a:rPr lang="fr-FR" b="1" dirty="0">
                          <a:solidFill>
                            <a:srgbClr val="0070C0"/>
                          </a:solidFill>
                          <a:latin typeface="Times New Roman" panose="02020603050405020304" pitchFamily="18" charset="0"/>
                          <a:cs typeface="Times New Roman" panose="02020603050405020304" pitchFamily="18" charset="0"/>
                        </a:rPr>
                        <a:t> peuvent être définis comme ceux pour lesquels il existe aussi bien des dommages matériels que des dommages corporels, avec des possibilités d’appréciation différente des régimes de responsabilité, selon qu’il s’agit  des dommages matériels ou des dommages corporels ;</a:t>
                      </a:r>
                    </a:p>
                    <a:p>
                      <a:pPr marL="0" indent="0" algn="ctr">
                        <a:lnSpc>
                          <a:spcPct val="150000"/>
                        </a:lnSpc>
                        <a:buFont typeface="Wingdings" panose="05000000000000000000" pitchFamily="2" charset="2"/>
                        <a:buNone/>
                      </a:pPr>
                      <a:endParaRPr lang="fr-FR" sz="900" b="1" dirty="0">
                        <a:solidFill>
                          <a:srgbClr val="0070C0"/>
                        </a:solidFill>
                        <a:latin typeface="Times New Roman" panose="02020603050405020304" pitchFamily="18" charset="0"/>
                        <a:cs typeface="Times New Roman" panose="02020603050405020304" pitchFamily="18" charset="0"/>
                      </a:endParaRPr>
                    </a:p>
                    <a:p>
                      <a:pPr marL="285750" indent="-285750" algn="just">
                        <a:lnSpc>
                          <a:spcPct val="200000"/>
                        </a:lnSpc>
                        <a:buFont typeface="Wingdings" panose="05000000000000000000" pitchFamily="2" charset="2"/>
                        <a:buChar char="þ"/>
                      </a:pPr>
                      <a:r>
                        <a:rPr lang="fr-FR"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sinistres complexes</a:t>
                      </a:r>
                      <a:r>
                        <a:rPr lang="fr-FR" b="1" u="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sont ceux pour lesquels il existe plus de deux protagonistes, de sorte que non seulement les hypothèses de responsabilité prévues par le corps du texte du Livre 2 ne suffisent pas, mais aussi qu’aucun cas du barème de responsabilité annexe dudit Livre ne permette d’aboutir à une solution. Il y a alors lieu, sur le terrain des responsabilités, de recourir au droit comparé (</a:t>
                      </a:r>
                      <a:r>
                        <a:rPr lang="fr-FR" sz="1600" b="1" i="1" dirty="0">
                          <a:latin typeface="Times New Roman" panose="02020603050405020304" pitchFamily="18" charset="0"/>
                          <a:cs typeface="Times New Roman" panose="02020603050405020304" pitchFamily="18" charset="0"/>
                        </a:rPr>
                        <a:t>nous choisirons le barème de responsabilité issue du Code des assurances algérien</a:t>
                      </a:r>
                      <a:r>
                        <a:rPr lang="fr-FR" b="1" dirty="0">
                          <a:latin typeface="Times New Roman" panose="02020603050405020304" pitchFamily="18" charset="0"/>
                          <a:cs typeface="Times New Roman" panose="02020603050405020304" pitchFamily="18" charset="0"/>
                        </a:rPr>
                        <a:t>).</a:t>
                      </a: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7" name="ZoneTexte 6">
            <a:extLst>
              <a:ext uri="{FF2B5EF4-FFF2-40B4-BE49-F238E27FC236}">
                <a16:creationId xmlns:a16="http://schemas.microsoft.com/office/drawing/2014/main" id="{9B984740-7225-4CED-AA78-372AEA963CFE}"/>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16174418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986B196F-5613-DF6F-2C2C-10DC3A612BF9}"/>
              </a:ext>
            </a:extLst>
          </p:cNvPr>
          <p:cNvSpPr txBox="1"/>
          <p:nvPr/>
        </p:nvSpPr>
        <p:spPr>
          <a:xfrm>
            <a:off x="115593" y="770691"/>
            <a:ext cx="7255875"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dirty="0">
                <a:solidFill>
                  <a:srgbClr val="0070C0"/>
                </a:solidFill>
                <a:uFillTx/>
                <a:latin typeface="Times New Roman" pitchFamily="18"/>
                <a:cs typeface="Times New Roman" pitchFamily="18"/>
              </a:rPr>
              <a:t>6/ Les possibilités de différenciation liées aux sinistres mixtes et aux sinistres complexes (</a:t>
            </a:r>
            <a:r>
              <a:rPr lang="fr-FR" sz="1400" b="1" dirty="0">
                <a:solidFill>
                  <a:srgbClr val="0070C0"/>
                </a:solidFill>
                <a:latin typeface="Times New Roman" pitchFamily="18"/>
                <a:cs typeface="Times New Roman" pitchFamily="18"/>
              </a:rPr>
              <a:t>3</a:t>
            </a:r>
            <a:r>
              <a:rPr lang="fr-FR" sz="1400" b="1" i="0" u="none" strike="noStrike" kern="1200" cap="none" spc="0" baseline="0" dirty="0">
                <a:solidFill>
                  <a:srgbClr val="0070C0"/>
                </a:solidFill>
                <a:uFillTx/>
                <a:latin typeface="Times New Roman" pitchFamily="18"/>
                <a:cs typeface="Times New Roman" pitchFamily="18"/>
              </a:rPr>
              <a:t>)</a:t>
            </a:r>
          </a:p>
        </p:txBody>
      </p:sp>
      <p:graphicFrame>
        <p:nvGraphicFramePr>
          <p:cNvPr id="6" name="Tableau 5">
            <a:extLst>
              <a:ext uri="{FF2B5EF4-FFF2-40B4-BE49-F238E27FC236}">
                <a16:creationId xmlns:a16="http://schemas.microsoft.com/office/drawing/2014/main" id="{DDDC6D57-39E1-4C5D-7F8A-78A241B8FCC0}"/>
              </a:ext>
            </a:extLst>
          </p:cNvPr>
          <p:cNvGraphicFramePr>
            <a:graphicFrameLocks noGrp="1"/>
          </p:cNvGraphicFramePr>
          <p:nvPr>
            <p:extLst>
              <p:ext uri="{D42A27DB-BD31-4B8C-83A1-F6EECF244321}">
                <p14:modId xmlns:p14="http://schemas.microsoft.com/office/powerpoint/2010/main" val="3785769545"/>
              </p:ext>
            </p:extLst>
          </p:nvPr>
        </p:nvGraphicFramePr>
        <p:xfrm>
          <a:off x="84406" y="1141688"/>
          <a:ext cx="11971606" cy="5695215"/>
        </p:xfrm>
        <a:graphic>
          <a:graphicData uri="http://schemas.openxmlformats.org/drawingml/2006/table">
            <a:tbl>
              <a:tblPr firstRow="1" bandRow="1">
                <a:tableStyleId>{5C22544A-7EE6-4342-B048-85BDC9FD1C3A}</a:tableStyleId>
              </a:tblPr>
              <a:tblGrid>
                <a:gridCol w="11971606">
                  <a:extLst>
                    <a:ext uri="{9D8B030D-6E8A-4147-A177-3AD203B41FA5}">
                      <a16:colId xmlns:a16="http://schemas.microsoft.com/office/drawing/2014/main" val="2878678817"/>
                    </a:ext>
                  </a:extLst>
                </a:gridCol>
              </a:tblGrid>
              <a:tr h="51917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700" b="1" dirty="0">
                          <a:latin typeface="Times New Roman" panose="02020603050405020304" pitchFamily="18" charset="0"/>
                          <a:ea typeface="Calibri"/>
                          <a:cs typeface="Times New Roman" panose="02020603050405020304" pitchFamily="18" charset="0"/>
                        </a:rPr>
                        <a:t>La gestion amiable des sinistres mixtes et des sinistres complexes </a:t>
                      </a:r>
                    </a:p>
                  </a:txBody>
                  <a:tcPr anchor="ctr"/>
                </a:tc>
                <a:extLst>
                  <a:ext uri="{0D108BD9-81ED-4DB2-BD59-A6C34878D82A}">
                    <a16:rowId xmlns:a16="http://schemas.microsoft.com/office/drawing/2014/main" val="854231308"/>
                  </a:ext>
                </a:extLst>
              </a:tr>
              <a:tr h="5176038">
                <a:tc>
                  <a:txBody>
                    <a:bodyPr/>
                    <a:lstStyle/>
                    <a:p>
                      <a:pPr algn="ctr"/>
                      <a:endParaRPr lang="fr-FR" sz="400" dirty="0">
                        <a:latin typeface="Times New Roman" panose="02020603050405020304" pitchFamily="18" charset="0"/>
                        <a:cs typeface="Times New Roman" panose="02020603050405020304" pitchFamily="18" charset="0"/>
                      </a:endParaRPr>
                    </a:p>
                    <a:p>
                      <a:pPr marL="0" indent="0" algn="ctr">
                        <a:lnSpc>
                          <a:spcPct val="150000"/>
                        </a:lnSpc>
                        <a:buFont typeface="Wingdings" panose="05000000000000000000" pitchFamily="2" charset="2"/>
                        <a:buNone/>
                      </a:pPr>
                      <a:endParaRPr lang="fr-FR" sz="400" b="1"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þ"/>
                      </a:pPr>
                      <a:r>
                        <a:rPr lang="fr-FR" sz="1800" b="1" dirty="0">
                          <a:latin typeface="Times New Roman" panose="02020603050405020304" pitchFamily="18" charset="0"/>
                          <a:cs typeface="Times New Roman" panose="02020603050405020304" pitchFamily="18" charset="0"/>
                        </a:rPr>
                        <a:t>Pour la gestion amiable des sinistres mixtes, il faut pouvoir gérer séparément les dommages matériels (recours des tiers et recours contre les tiers) et les réclamations des personnes blessées (conducteurs, non conducteurs, occupants tiers circulants) ; </a:t>
                      </a:r>
                    </a:p>
                    <a:p>
                      <a:pPr marL="0" indent="0" algn="ctr">
                        <a:lnSpc>
                          <a:spcPct val="150000"/>
                        </a:lnSpc>
                        <a:buFont typeface="Wingdings" panose="05000000000000000000" pitchFamily="2" charset="2"/>
                        <a:buNone/>
                      </a:pPr>
                      <a:endParaRPr lang="fr-FR" sz="400" dirty="0">
                        <a:latin typeface="Times New Roman" panose="02020603050405020304" pitchFamily="18" charset="0"/>
                        <a:cs typeface="Times New Roman" panose="02020603050405020304" pitchFamily="18" charset="0"/>
                      </a:endParaRPr>
                    </a:p>
                    <a:p>
                      <a:pPr marL="285750" marR="0" lvl="0" indent="-285750" algn="just" defTabSz="914400" rtl="0" eaLnBrk="1" fontAlgn="auto" latinLnBrk="0" hangingPunct="1">
                        <a:lnSpc>
                          <a:spcPct val="150000"/>
                        </a:lnSpc>
                        <a:spcBef>
                          <a:spcPts val="0"/>
                        </a:spcBef>
                        <a:spcAft>
                          <a:spcPts val="0"/>
                        </a:spcAft>
                        <a:buClrTx/>
                        <a:buSzTx/>
                        <a:buFont typeface="Wingdings" panose="05000000000000000000" pitchFamily="2" charset="2"/>
                        <a:buChar char="þ"/>
                        <a:tabLst/>
                        <a:defRPr/>
                      </a:pPr>
                      <a:r>
                        <a:rPr lang="fr-FR" sz="1800" b="1" dirty="0">
                          <a:solidFill>
                            <a:srgbClr val="0070C0"/>
                          </a:solidFill>
                          <a:latin typeface="Times New Roman" panose="02020603050405020304" pitchFamily="18" charset="0"/>
                          <a:cs typeface="Times New Roman" panose="02020603050405020304" pitchFamily="18" charset="0"/>
                        </a:rPr>
                        <a:t>Pour la gestion amiable des sinistres complexes, il faut pouvoir différencier l’accident croisé du choc successif. En ce qui concerne </a:t>
                      </a:r>
                      <a:r>
                        <a:rPr lang="fr-FR" sz="1800" b="1" i="0" u="sng" kern="1200" dirty="0">
                          <a:solidFill>
                            <a:srgbClr val="0070C0"/>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l'accident croisé</a:t>
                      </a:r>
                      <a:r>
                        <a:rPr lang="fr-FR" sz="1800" b="1" i="0" kern="1200" dirty="0">
                          <a:solidFill>
                            <a:srgbClr val="0070C0"/>
                          </a:solidFill>
                          <a:effectLst/>
                          <a:latin typeface="Times New Roman" panose="02020603050405020304" pitchFamily="18" charset="0"/>
                          <a:ea typeface="+mn-ea"/>
                          <a:cs typeface="Times New Roman" panose="02020603050405020304" pitchFamily="18" charset="0"/>
                        </a:rPr>
                        <a:t>, il est celui par lequel trois véhicules ou plus sont entrés en collision ; </a:t>
                      </a:r>
                      <a:r>
                        <a:rPr lang="fr-FR" sz="1800" b="1" i="1" kern="1200" dirty="0">
                          <a:solidFill>
                            <a:srgbClr val="0070C0"/>
                          </a:solidFill>
                          <a:effectLst/>
                          <a:latin typeface="Times New Roman" panose="02020603050405020304" pitchFamily="18" charset="0"/>
                          <a:ea typeface="+mn-ea"/>
                          <a:cs typeface="Times New Roman" panose="02020603050405020304" pitchFamily="18" charset="0"/>
                        </a:rPr>
                        <a:t>l'un d'eux au moins circulant dans un sens ou sur une autre file autre que celui ou celle empruntés par les autres véhicules</a:t>
                      </a:r>
                      <a:r>
                        <a:rPr lang="fr-FR" sz="1800" b="1" i="0" kern="1200" dirty="0">
                          <a:solidFill>
                            <a:srgbClr val="0070C0"/>
                          </a:solidFill>
                          <a:effectLst/>
                          <a:latin typeface="Times New Roman" panose="02020603050405020304" pitchFamily="18" charset="0"/>
                          <a:ea typeface="+mn-ea"/>
                          <a:cs typeface="Times New Roman" panose="02020603050405020304" pitchFamily="18" charset="0"/>
                        </a:rPr>
                        <a:t>, quel que soit la chaussée, la voie ou la piste d'où ces derniers proviennent. Quant au </a:t>
                      </a:r>
                      <a:r>
                        <a:rPr lang="fr-FR" sz="1800" b="1" i="0" u="sng" kern="1200" dirty="0">
                          <a:solidFill>
                            <a:srgbClr val="0070C0"/>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choc successif</a:t>
                      </a:r>
                      <a:r>
                        <a:rPr lang="fr-FR" sz="1800" b="1" i="0" kern="1200" dirty="0">
                          <a:solidFill>
                            <a:srgbClr val="0070C0"/>
                          </a:solidFill>
                          <a:effectLst/>
                          <a:latin typeface="Times New Roman" panose="02020603050405020304" pitchFamily="18" charset="0"/>
                          <a:ea typeface="+mn-ea"/>
                          <a:cs typeface="Times New Roman" panose="02020603050405020304" pitchFamily="18" charset="0"/>
                        </a:rPr>
                        <a:t>, il a trait à la situation où trois véhicules ou plus, circulant dans le même sens et sur la même file sont entrés en collision ; étant entendu que l'un des véhicules </a:t>
                      </a:r>
                      <a:r>
                        <a:rPr lang="fr-FR" sz="1800" b="1" i="1" kern="1200" dirty="0">
                          <a:solidFill>
                            <a:srgbClr val="0070C0"/>
                          </a:solidFill>
                          <a:effectLst/>
                          <a:latin typeface="Times New Roman" panose="02020603050405020304" pitchFamily="18" charset="0"/>
                          <a:ea typeface="+mn-ea"/>
                          <a:cs typeface="Times New Roman" panose="02020603050405020304" pitchFamily="18" charset="0"/>
                        </a:rPr>
                        <a:t>à l'intérieur de la file</a:t>
                      </a:r>
                      <a:r>
                        <a:rPr lang="fr-FR" sz="1800" b="1" i="0" kern="1200" dirty="0">
                          <a:solidFill>
                            <a:srgbClr val="0070C0"/>
                          </a:solidFill>
                          <a:effectLst/>
                          <a:latin typeface="Times New Roman" panose="02020603050405020304" pitchFamily="18" charset="0"/>
                          <a:ea typeface="+mn-ea"/>
                          <a:cs typeface="Times New Roman" panose="02020603050405020304" pitchFamily="18" charset="0"/>
                        </a:rPr>
                        <a:t> a heurté celui qui le précédait, qui à son tour a été heurté par les véhicules qui le suivaient ;</a:t>
                      </a:r>
                    </a:p>
                    <a:p>
                      <a:pPr marL="285750" marR="0" lvl="0" indent="-285750" algn="just" defTabSz="914400" rtl="0" eaLnBrk="1" fontAlgn="auto" latinLnBrk="0" hangingPunct="1">
                        <a:lnSpc>
                          <a:spcPct val="150000"/>
                        </a:lnSpc>
                        <a:spcBef>
                          <a:spcPts val="0"/>
                        </a:spcBef>
                        <a:spcAft>
                          <a:spcPts val="0"/>
                        </a:spcAft>
                        <a:buClrTx/>
                        <a:buSzTx/>
                        <a:buFont typeface="Wingdings" panose="05000000000000000000" pitchFamily="2" charset="2"/>
                        <a:buChar char="þ"/>
                        <a:tabLst/>
                        <a:defRPr/>
                      </a:pPr>
                      <a:r>
                        <a:rPr lang="fr-FR" sz="1800" b="1" i="0" kern="1200" dirty="0">
                          <a:solidFill>
                            <a:schemeClr val="dk1"/>
                          </a:solidFill>
                          <a:effectLst/>
                          <a:latin typeface="Times New Roman" panose="02020603050405020304" pitchFamily="18" charset="0"/>
                          <a:ea typeface="+mn-ea"/>
                          <a:cs typeface="Times New Roman" panose="02020603050405020304" pitchFamily="18" charset="0"/>
                        </a:rPr>
                        <a:t>La détermination de la responsabilité est différente suivant que l’on est en présence d’un cas ou de l’autre.</a:t>
                      </a:r>
                    </a:p>
                    <a:p>
                      <a:pPr marL="0" marR="0" lvl="0" indent="0" algn="ctr" defTabSz="914400" rtl="0" eaLnBrk="1" fontAlgn="auto" latinLnBrk="0" hangingPunct="1">
                        <a:lnSpc>
                          <a:spcPct val="150000"/>
                        </a:lnSpc>
                        <a:spcBef>
                          <a:spcPts val="0"/>
                        </a:spcBef>
                        <a:spcAft>
                          <a:spcPts val="0"/>
                        </a:spcAft>
                        <a:buClrTx/>
                        <a:buSzTx/>
                        <a:buFont typeface="Wingdings" panose="05000000000000000000" pitchFamily="2" charset="2"/>
                        <a:buNone/>
                        <a:tabLst/>
                        <a:defRPr/>
                      </a:pPr>
                      <a:endParaRPr lang="fr-FR" sz="400" b="1" dirty="0">
                        <a:latin typeface="Times New Roman" panose="02020603050405020304" pitchFamily="18" charset="0"/>
                        <a:cs typeface="Times New Roman" panose="02020603050405020304" pitchFamily="18" charset="0"/>
                      </a:endParaRPr>
                    </a:p>
                    <a:p>
                      <a:pPr algn="ctr"/>
                      <a:endParaRPr lang="fr-FR" sz="400"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7" name="ZoneTexte 6">
            <a:extLst>
              <a:ext uri="{FF2B5EF4-FFF2-40B4-BE49-F238E27FC236}">
                <a16:creationId xmlns:a16="http://schemas.microsoft.com/office/drawing/2014/main" id="{069C5CB1-699F-4713-A4AC-A796A7CEE0F1}"/>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628921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a:extLst>
              <a:ext uri="{FF2B5EF4-FFF2-40B4-BE49-F238E27FC236}">
                <a16:creationId xmlns:a16="http://schemas.microsoft.com/office/drawing/2014/main" id="{A62FF703-B6F2-9FE3-AB31-A0ED7BBEB2F9}"/>
              </a:ext>
            </a:extLst>
          </p:cNvPr>
          <p:cNvGraphicFramePr>
            <a:graphicFrameLocks noGrp="1"/>
          </p:cNvGraphicFramePr>
          <p:nvPr>
            <p:extLst>
              <p:ext uri="{D42A27DB-BD31-4B8C-83A1-F6EECF244321}">
                <p14:modId xmlns:p14="http://schemas.microsoft.com/office/powerpoint/2010/main" val="530613278"/>
              </p:ext>
            </p:extLst>
          </p:nvPr>
        </p:nvGraphicFramePr>
        <p:xfrm>
          <a:off x="35495" y="1800669"/>
          <a:ext cx="12131463" cy="3989515"/>
        </p:xfrm>
        <a:graphic>
          <a:graphicData uri="http://schemas.openxmlformats.org/drawingml/2006/table">
            <a:tbl>
              <a:tblPr>
                <a:effectLst>
                  <a:innerShdw blurRad="114300">
                    <a:prstClr val="black"/>
                  </a:innerShdw>
                </a:effectLst>
              </a:tblPr>
              <a:tblGrid>
                <a:gridCol w="4381984">
                  <a:extLst>
                    <a:ext uri="{9D8B030D-6E8A-4147-A177-3AD203B41FA5}">
                      <a16:colId xmlns:a16="http://schemas.microsoft.com/office/drawing/2014/main" val="20000"/>
                    </a:ext>
                  </a:extLst>
                </a:gridCol>
                <a:gridCol w="7749479">
                  <a:extLst>
                    <a:ext uri="{9D8B030D-6E8A-4147-A177-3AD203B41FA5}">
                      <a16:colId xmlns:a16="http://schemas.microsoft.com/office/drawing/2014/main" val="20001"/>
                    </a:ext>
                  </a:extLst>
                </a:gridCol>
              </a:tblGrid>
              <a:tr h="3390313">
                <a:tc>
                  <a:txBody>
                    <a:bodyPr/>
                    <a:lstStyle/>
                    <a:p>
                      <a:pPr algn="ctr">
                        <a:lnSpc>
                          <a:spcPct val="115000"/>
                        </a:lnSpc>
                        <a:spcAft>
                          <a:spcPts val="0"/>
                        </a:spcAft>
                      </a:pPr>
                      <a:r>
                        <a:rPr lang="fr-FR" sz="2700" b="1" dirty="0">
                          <a:solidFill>
                            <a:schemeClr val="accent1"/>
                          </a:solidFill>
                          <a:latin typeface="Times New Roman"/>
                          <a:ea typeface="Calibri"/>
                          <a:cs typeface="Times New Roman"/>
                        </a:rPr>
                        <a:t>POINTS A DEVELOPPER</a:t>
                      </a:r>
                      <a:endParaRPr lang="fr-FR" sz="2700" dirty="0">
                        <a:solidFill>
                          <a:schemeClr val="accent1"/>
                        </a:solidFill>
                        <a:latin typeface="Calibri"/>
                        <a:ea typeface="Calibri"/>
                        <a:cs typeface="Times New Roman"/>
                      </a:endParaRPr>
                    </a:p>
                  </a:txBody>
                  <a:tcPr marL="68537" marR="685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200000"/>
                        </a:lnSpc>
                        <a:spcAft>
                          <a:spcPts val="0"/>
                        </a:spcAft>
                      </a:pPr>
                      <a:r>
                        <a:rPr lang="fr-FR" sz="2400" b="1" dirty="0">
                          <a:latin typeface="Times New Roman" panose="02020603050405020304" pitchFamily="18" charset="0"/>
                          <a:ea typeface="Calibri"/>
                          <a:cs typeface="Times New Roman" panose="02020603050405020304" pitchFamily="18" charset="0"/>
                        </a:rPr>
                        <a:t>1-1/ Les notions inhérentes aux responsabilités encourues</a:t>
                      </a: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200000"/>
                        </a:lnSpc>
                        <a:spcAft>
                          <a:spcPts val="0"/>
                        </a:spcAft>
                      </a:pPr>
                      <a:r>
                        <a:rPr lang="fr-FR" sz="2400" b="1" dirty="0">
                          <a:latin typeface="Times New Roman" panose="02020603050405020304" pitchFamily="18" charset="0"/>
                          <a:ea typeface="Calibri"/>
                          <a:cs typeface="Times New Roman" panose="02020603050405020304" pitchFamily="18" charset="0"/>
                        </a:rPr>
                        <a:t>1-2/ Les notions relatives au fondement des responsabilités encourues</a:t>
                      </a:r>
                      <a:endParaRPr lang="fr-FR" sz="400" b="1" dirty="0">
                        <a:latin typeface="Times New Roman" panose="02020603050405020304" pitchFamily="18" charset="0"/>
                        <a:ea typeface="Calibri"/>
                        <a:cs typeface="Times New Roman" panose="02020603050405020304" pitchFamily="18" charset="0"/>
                      </a:endParaRPr>
                    </a:p>
                    <a:p>
                      <a:pPr marL="0" marR="0" lvl="0" indent="0" algn="just" defTabSz="914400" rtl="0" eaLnBrk="1" fontAlgn="auto" latinLnBrk="0" hangingPunct="1">
                        <a:lnSpc>
                          <a:spcPct val="200000"/>
                        </a:lnSpc>
                        <a:spcBef>
                          <a:spcPts val="0"/>
                        </a:spcBef>
                        <a:spcAft>
                          <a:spcPts val="0"/>
                        </a:spcAft>
                        <a:buClrTx/>
                        <a:buSzTx/>
                        <a:buFontTx/>
                        <a:buNone/>
                        <a:tabLst/>
                        <a:defRPr/>
                      </a:pPr>
                      <a:r>
                        <a:rPr lang="fr-FR" sz="2400" b="1" dirty="0">
                          <a:latin typeface="Times New Roman" panose="02020603050405020304" pitchFamily="18" charset="0"/>
                          <a:ea typeface="Calibri"/>
                          <a:cs typeface="Times New Roman" panose="02020603050405020304" pitchFamily="18" charset="0"/>
                        </a:rPr>
                        <a:t>1-3/ Les notions liées à la gestion des responsabilités encourues</a:t>
                      </a:r>
                    </a:p>
                    <a:p>
                      <a:pPr marL="0" marR="0" lvl="0" indent="0" algn="just" defTabSz="914400" rtl="0" eaLnBrk="1" fontAlgn="auto" latinLnBrk="0" hangingPunct="1">
                        <a:lnSpc>
                          <a:spcPct val="300000"/>
                        </a:lnSpc>
                        <a:spcBef>
                          <a:spcPts val="0"/>
                        </a:spcBef>
                        <a:spcAft>
                          <a:spcPts val="0"/>
                        </a:spcAft>
                        <a:buClrTx/>
                        <a:buSzTx/>
                        <a:buFontTx/>
                        <a:buNone/>
                        <a:tabLst/>
                        <a:defRPr/>
                      </a:pPr>
                      <a:endParaRPr lang="fr-FR" sz="400" b="1" dirty="0">
                        <a:latin typeface="Times New Roman" panose="02020603050405020304" pitchFamily="18" charset="0"/>
                        <a:ea typeface="Calibri"/>
                        <a:cs typeface="Times New Roman" panose="02020603050405020304" pitchFamily="18" charset="0"/>
                      </a:endParaRPr>
                    </a:p>
                  </a:txBody>
                  <a:tcPr marL="68537" marR="68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0"/>
                  </a:ext>
                </a:extLst>
              </a:tr>
            </a:tbl>
          </a:graphicData>
        </a:graphic>
      </p:graphicFrame>
      <p:sp>
        <p:nvSpPr>
          <p:cNvPr id="5" name="ZoneTexte 4">
            <a:extLst>
              <a:ext uri="{FF2B5EF4-FFF2-40B4-BE49-F238E27FC236}">
                <a16:creationId xmlns:a16="http://schemas.microsoft.com/office/drawing/2014/main" id="{CF89487A-0A74-1A35-AAC8-769A7AD44FE4}"/>
              </a:ext>
            </a:extLst>
          </p:cNvPr>
          <p:cNvSpPr txBox="1"/>
          <p:nvPr/>
        </p:nvSpPr>
        <p:spPr>
          <a:xfrm>
            <a:off x="101531" y="1375603"/>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1/ Le </a:t>
            </a:r>
            <a:r>
              <a:rPr lang="fr-FR" b="1" dirty="0">
                <a:solidFill>
                  <a:srgbClr val="0070C0"/>
                </a:solidFill>
                <a:latin typeface="Times New Roman" pitchFamily="18"/>
                <a:cs typeface="Times New Roman" pitchFamily="18"/>
              </a:rPr>
              <a:t>vocabulaire de base </a:t>
            </a:r>
            <a:r>
              <a:rPr lang="fr-FR" sz="1800" b="1" i="0" u="none" strike="noStrike" kern="1200" cap="none" spc="0" baseline="0" dirty="0">
                <a:solidFill>
                  <a:srgbClr val="0070C0"/>
                </a:solidFill>
                <a:uFillTx/>
                <a:latin typeface="Times New Roman" pitchFamily="18"/>
                <a:cs typeface="Times New Roman" pitchFamily="18"/>
              </a:rPr>
              <a:t>(1)</a:t>
            </a:r>
          </a:p>
        </p:txBody>
      </p:sp>
      <p:sp>
        <p:nvSpPr>
          <p:cNvPr id="7" name="ZoneTexte 6">
            <a:extLst>
              <a:ext uri="{FF2B5EF4-FFF2-40B4-BE49-F238E27FC236}">
                <a16:creationId xmlns:a16="http://schemas.microsoft.com/office/drawing/2014/main" id="{9D5DED8E-EBD1-4A6C-8A93-6DF55F5ECEFA}"/>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
        <p:nvSpPr>
          <p:cNvPr id="8" name="ZoneTexte 7">
            <a:extLst>
              <a:ext uri="{FF2B5EF4-FFF2-40B4-BE49-F238E27FC236}">
                <a16:creationId xmlns:a16="http://schemas.microsoft.com/office/drawing/2014/main" id="{0064A77A-FF38-4AFE-B1E8-6D597461CFE7}"/>
              </a:ext>
            </a:extLst>
          </p:cNvPr>
          <p:cNvSpPr txBox="1"/>
          <p:nvPr/>
        </p:nvSpPr>
        <p:spPr>
          <a:xfrm>
            <a:off x="3815401" y="6468106"/>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Par OMBOLO MENOGA Pierre Emmanuel</a:t>
            </a:r>
          </a:p>
        </p:txBody>
      </p:sp>
    </p:spTree>
    <p:extLst>
      <p:ext uri="{BB962C8B-B14F-4D97-AF65-F5344CB8AC3E}">
        <p14:creationId xmlns:p14="http://schemas.microsoft.com/office/powerpoint/2010/main" val="33895877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6575EA3F-1789-FF61-D609-968F298DF731}"/>
              </a:ext>
            </a:extLst>
          </p:cNvPr>
          <p:cNvSpPr txBox="1"/>
          <p:nvPr/>
        </p:nvSpPr>
        <p:spPr>
          <a:xfrm>
            <a:off x="101525" y="967644"/>
            <a:ext cx="7255875"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dirty="0">
                <a:solidFill>
                  <a:srgbClr val="0070C0"/>
                </a:solidFill>
                <a:uFillTx/>
                <a:latin typeface="Times New Roman" pitchFamily="18"/>
                <a:cs typeface="Times New Roman" pitchFamily="18"/>
              </a:rPr>
              <a:t>6/ Les possibilités de différenciation liées aux sinistres mixtes et aux sinistres complexes (</a:t>
            </a:r>
            <a:r>
              <a:rPr lang="fr-FR" sz="1400" b="1" dirty="0">
                <a:solidFill>
                  <a:srgbClr val="0070C0"/>
                </a:solidFill>
                <a:latin typeface="Times New Roman" pitchFamily="18"/>
                <a:cs typeface="Times New Roman" pitchFamily="18"/>
              </a:rPr>
              <a:t>4</a:t>
            </a:r>
            <a:r>
              <a:rPr lang="fr-FR" sz="1400" b="1" i="0" u="none" strike="noStrike" kern="1200" cap="none" spc="0" baseline="0" dirty="0">
                <a:solidFill>
                  <a:srgbClr val="0070C0"/>
                </a:solidFill>
                <a:uFillTx/>
                <a:latin typeface="Times New Roman" pitchFamily="18"/>
                <a:cs typeface="Times New Roman" pitchFamily="18"/>
              </a:rPr>
              <a:t>)</a:t>
            </a:r>
          </a:p>
        </p:txBody>
      </p:sp>
      <p:graphicFrame>
        <p:nvGraphicFramePr>
          <p:cNvPr id="6" name="Tableau 5">
            <a:extLst>
              <a:ext uri="{FF2B5EF4-FFF2-40B4-BE49-F238E27FC236}">
                <a16:creationId xmlns:a16="http://schemas.microsoft.com/office/drawing/2014/main" id="{2C78B728-8253-E3C5-3977-E32A35B27BCF}"/>
              </a:ext>
            </a:extLst>
          </p:cNvPr>
          <p:cNvGraphicFramePr>
            <a:graphicFrameLocks noGrp="1"/>
          </p:cNvGraphicFramePr>
          <p:nvPr>
            <p:extLst>
              <p:ext uri="{D42A27DB-BD31-4B8C-83A1-F6EECF244321}">
                <p14:modId xmlns:p14="http://schemas.microsoft.com/office/powerpoint/2010/main" val="689510623"/>
              </p:ext>
            </p:extLst>
          </p:nvPr>
        </p:nvGraphicFramePr>
        <p:xfrm>
          <a:off x="56269" y="1324573"/>
          <a:ext cx="11985675" cy="4930140"/>
        </p:xfrm>
        <a:graphic>
          <a:graphicData uri="http://schemas.openxmlformats.org/drawingml/2006/table">
            <a:tbl>
              <a:tblPr firstRow="1" bandRow="1">
                <a:tableStyleId>{5C22544A-7EE6-4342-B048-85BDC9FD1C3A}</a:tableStyleId>
              </a:tblPr>
              <a:tblGrid>
                <a:gridCol w="11985675">
                  <a:extLst>
                    <a:ext uri="{9D8B030D-6E8A-4147-A177-3AD203B41FA5}">
                      <a16:colId xmlns:a16="http://schemas.microsoft.com/office/drawing/2014/main" val="2878678817"/>
                    </a:ext>
                  </a:extLst>
                </a:gridCol>
              </a:tblGrid>
              <a:tr h="47794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700" b="1" dirty="0">
                          <a:latin typeface="Times New Roman" panose="02020603050405020304" pitchFamily="18" charset="0"/>
                          <a:ea typeface="Calibri"/>
                          <a:cs typeface="Times New Roman" panose="02020603050405020304" pitchFamily="18" charset="0"/>
                        </a:rPr>
                        <a:t>La gestion contentieuse des sinistres mixtes et des sinistres complexes</a:t>
                      </a:r>
                    </a:p>
                  </a:txBody>
                  <a:tcPr anchor="ctr"/>
                </a:tc>
                <a:extLst>
                  <a:ext uri="{0D108BD9-81ED-4DB2-BD59-A6C34878D82A}">
                    <a16:rowId xmlns:a16="http://schemas.microsoft.com/office/drawing/2014/main" val="854231308"/>
                  </a:ext>
                </a:extLst>
              </a:tr>
              <a:tr h="3866758">
                <a:tc>
                  <a:txBody>
                    <a:bodyPr/>
                    <a:lstStyle/>
                    <a:p>
                      <a:pPr marL="0" indent="0" algn="ctr">
                        <a:lnSpc>
                          <a:spcPct val="150000"/>
                        </a:lnSpc>
                        <a:buFont typeface="Wingdings" panose="05000000000000000000" pitchFamily="2" charset="2"/>
                        <a:buNone/>
                      </a:pPr>
                      <a:endParaRPr lang="fr-FR" sz="900" b="1" dirty="0">
                        <a:latin typeface="Times New Roman" panose="02020603050405020304" pitchFamily="18" charset="0"/>
                        <a:cs typeface="Times New Roman" panose="02020603050405020304" pitchFamily="18" charset="0"/>
                      </a:endParaRPr>
                    </a:p>
                    <a:p>
                      <a:pPr marL="285750" indent="-285750" algn="just">
                        <a:lnSpc>
                          <a:spcPct val="200000"/>
                        </a:lnSpc>
                        <a:buFont typeface="Wingdings" panose="05000000000000000000" pitchFamily="2" charset="2"/>
                        <a:buChar char="þ"/>
                      </a:pPr>
                      <a:r>
                        <a:rPr lang="fr-FR" sz="1800" b="1" dirty="0">
                          <a:solidFill>
                            <a:srgbClr val="0070C0"/>
                          </a:solidFill>
                          <a:latin typeface="Times New Roman" panose="02020603050405020304" pitchFamily="18" charset="0"/>
                          <a:cs typeface="Times New Roman" panose="02020603050405020304" pitchFamily="18" charset="0"/>
                        </a:rPr>
                        <a:t>Pour la gestion contentieuse, il faut d’abord savoir faire accepter et opposer les différences de nature et de régime de chacun de ces sinistres ;</a:t>
                      </a:r>
                    </a:p>
                    <a:p>
                      <a:pPr marL="0" indent="0" algn="ctr">
                        <a:lnSpc>
                          <a:spcPct val="150000"/>
                        </a:lnSpc>
                        <a:buFont typeface="Wingdings" panose="05000000000000000000" pitchFamily="2" charset="2"/>
                        <a:buNone/>
                      </a:pPr>
                      <a:endParaRPr lang="fr-FR" sz="900" b="1" dirty="0">
                        <a:latin typeface="Times New Roman" panose="02020603050405020304" pitchFamily="18" charset="0"/>
                        <a:cs typeface="Times New Roman" panose="02020603050405020304" pitchFamily="18" charset="0"/>
                      </a:endParaRPr>
                    </a:p>
                    <a:p>
                      <a:pPr marL="285750" indent="-285750" algn="just">
                        <a:lnSpc>
                          <a:spcPct val="200000"/>
                        </a:lnSpc>
                        <a:buFont typeface="Wingdings" panose="05000000000000000000" pitchFamily="2" charset="2"/>
                        <a:buChar char="þ"/>
                      </a:pPr>
                      <a:r>
                        <a:rPr lang="fr-FR" sz="1800" b="1" dirty="0">
                          <a:latin typeface="Times New Roman" panose="02020603050405020304" pitchFamily="18" charset="0"/>
                          <a:cs typeface="Times New Roman" panose="02020603050405020304" pitchFamily="18" charset="0"/>
                        </a:rPr>
                        <a:t>Il faut ensuite discuter de façon appropriée des champs compétentiels respectifs de la procédure d’offre, de la procédure amiable et de la procédure judiciaire ;</a:t>
                      </a:r>
                    </a:p>
                    <a:p>
                      <a:pPr marL="0" indent="0" algn="ctr">
                        <a:lnSpc>
                          <a:spcPct val="150000"/>
                        </a:lnSpc>
                        <a:buFont typeface="Wingdings" panose="05000000000000000000" pitchFamily="2" charset="2"/>
                        <a:buNone/>
                      </a:pPr>
                      <a:endParaRPr lang="fr-FR" sz="900" b="1" dirty="0">
                        <a:latin typeface="Times New Roman" panose="02020603050405020304" pitchFamily="18" charset="0"/>
                        <a:cs typeface="Times New Roman" panose="02020603050405020304" pitchFamily="18" charset="0"/>
                      </a:endParaRPr>
                    </a:p>
                    <a:p>
                      <a:pPr marL="285750" indent="-285750" algn="just">
                        <a:lnSpc>
                          <a:spcPct val="200000"/>
                        </a:lnSpc>
                        <a:buFont typeface="Wingdings" panose="05000000000000000000" pitchFamily="2" charset="2"/>
                        <a:buChar char="þ"/>
                      </a:pPr>
                      <a:r>
                        <a:rPr lang="fr-FR" sz="1800" b="1" dirty="0">
                          <a:solidFill>
                            <a:srgbClr val="0070C0"/>
                          </a:solidFill>
                          <a:latin typeface="Times New Roman" panose="02020603050405020304" pitchFamily="18" charset="0"/>
                          <a:cs typeface="Times New Roman" panose="02020603050405020304" pitchFamily="18" charset="0"/>
                        </a:rPr>
                        <a:t>Il faut enfin savoir opposer la compétence exclusive de la Commission Nationale d’Arbitrage (recours entre les assureurs) et celle des juridictions étatiques (compétence conditionnelle).</a:t>
                      </a:r>
                      <a:endParaRPr lang="fr-FR" sz="1400" b="1" dirty="0">
                        <a:solidFill>
                          <a:srgbClr val="0070C0"/>
                        </a:solidFill>
                        <a:latin typeface="Times New Roman" panose="02020603050405020304" pitchFamily="18" charset="0"/>
                        <a:cs typeface="Times New Roman" panose="02020603050405020304" pitchFamily="18" charset="0"/>
                      </a:endParaRPr>
                    </a:p>
                    <a:p>
                      <a:pPr algn="ctr"/>
                      <a:endParaRPr lang="fr-FR" sz="1400" dirty="0">
                        <a:latin typeface="Times New Roman" panose="02020603050405020304" pitchFamily="18" charset="0"/>
                        <a:cs typeface="Times New Roman" panose="02020603050405020304" pitchFamily="18" charset="0"/>
                      </a:endParaRPr>
                    </a:p>
                    <a:p>
                      <a:endParaRPr lang="fr-FR" sz="1400"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7" name="ZoneTexte 6">
            <a:extLst>
              <a:ext uri="{FF2B5EF4-FFF2-40B4-BE49-F238E27FC236}">
                <a16:creationId xmlns:a16="http://schemas.microsoft.com/office/drawing/2014/main" id="{CC9FFEA2-2C7C-4A3D-9903-318186B096F7}"/>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8154132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E51CCFD0-3740-2334-9C45-DF2DD9F1B339}"/>
              </a:ext>
            </a:extLst>
          </p:cNvPr>
          <p:cNvSpPr txBox="1"/>
          <p:nvPr/>
        </p:nvSpPr>
        <p:spPr>
          <a:xfrm>
            <a:off x="143736" y="1980515"/>
            <a:ext cx="5905376"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i="0" u="none" strike="noStrike" kern="1200" cap="none" spc="0" baseline="0" dirty="0">
                <a:solidFill>
                  <a:srgbClr val="0070C0"/>
                </a:solidFill>
                <a:uFillTx/>
                <a:latin typeface="Times New Roman" pitchFamily="18"/>
                <a:cs typeface="Times New Roman" pitchFamily="18"/>
              </a:rPr>
              <a:t>7/ La mise en œuvre de la procédure d’offre (</a:t>
            </a:r>
            <a:r>
              <a:rPr lang="fr-FR" b="1" dirty="0">
                <a:solidFill>
                  <a:srgbClr val="0070C0"/>
                </a:solidFill>
                <a:latin typeface="Times New Roman" pitchFamily="18"/>
                <a:cs typeface="Times New Roman" pitchFamily="18"/>
              </a:rPr>
              <a:t>1</a:t>
            </a:r>
            <a:r>
              <a:rPr lang="fr-FR" b="1" i="0" u="none" strike="noStrike" kern="1200" cap="none" spc="0" baseline="0" dirty="0">
                <a:solidFill>
                  <a:srgbClr val="0070C0"/>
                </a:solidFill>
                <a:uFillTx/>
                <a:latin typeface="Times New Roman" pitchFamily="18"/>
                <a:cs typeface="Times New Roman" pitchFamily="18"/>
              </a:rPr>
              <a:t>)</a:t>
            </a:r>
          </a:p>
        </p:txBody>
      </p:sp>
      <p:graphicFrame>
        <p:nvGraphicFramePr>
          <p:cNvPr id="5" name="Tableau 4">
            <a:extLst>
              <a:ext uri="{FF2B5EF4-FFF2-40B4-BE49-F238E27FC236}">
                <a16:creationId xmlns:a16="http://schemas.microsoft.com/office/drawing/2014/main" id="{71FF74C9-439E-7DA5-7A89-6BBEEE34D7E6}"/>
              </a:ext>
            </a:extLst>
          </p:cNvPr>
          <p:cNvGraphicFramePr>
            <a:graphicFrameLocks noGrp="1"/>
          </p:cNvGraphicFramePr>
          <p:nvPr>
            <p:extLst>
              <p:ext uri="{D42A27DB-BD31-4B8C-83A1-F6EECF244321}">
                <p14:modId xmlns:p14="http://schemas.microsoft.com/office/powerpoint/2010/main" val="3947796031"/>
              </p:ext>
            </p:extLst>
          </p:nvPr>
        </p:nvGraphicFramePr>
        <p:xfrm>
          <a:off x="75351" y="2431368"/>
          <a:ext cx="12051001" cy="3646615"/>
        </p:xfrm>
        <a:graphic>
          <a:graphicData uri="http://schemas.openxmlformats.org/drawingml/2006/table">
            <a:tbl>
              <a:tblPr>
                <a:effectLst>
                  <a:innerShdw blurRad="114300">
                    <a:prstClr val="black"/>
                  </a:innerShdw>
                </a:effectLst>
              </a:tblPr>
              <a:tblGrid>
                <a:gridCol w="4352920">
                  <a:extLst>
                    <a:ext uri="{9D8B030D-6E8A-4147-A177-3AD203B41FA5}">
                      <a16:colId xmlns:a16="http://schemas.microsoft.com/office/drawing/2014/main" val="20000"/>
                    </a:ext>
                  </a:extLst>
                </a:gridCol>
                <a:gridCol w="7698081">
                  <a:extLst>
                    <a:ext uri="{9D8B030D-6E8A-4147-A177-3AD203B41FA5}">
                      <a16:colId xmlns:a16="http://schemas.microsoft.com/office/drawing/2014/main" val="20001"/>
                    </a:ext>
                  </a:extLst>
                </a:gridCol>
              </a:tblGrid>
              <a:tr h="3390313">
                <a:tc>
                  <a:txBody>
                    <a:bodyPr/>
                    <a:lstStyle/>
                    <a:p>
                      <a:pPr algn="ctr">
                        <a:lnSpc>
                          <a:spcPct val="115000"/>
                        </a:lnSpc>
                        <a:spcAft>
                          <a:spcPts val="0"/>
                        </a:spcAft>
                      </a:pPr>
                      <a:r>
                        <a:rPr lang="fr-FR" sz="2700" b="1" dirty="0">
                          <a:solidFill>
                            <a:schemeClr val="accent1"/>
                          </a:solidFill>
                          <a:latin typeface="Times New Roman"/>
                          <a:ea typeface="Calibri"/>
                          <a:cs typeface="Times New Roman"/>
                        </a:rPr>
                        <a:t>POINTS A DEVELOPPER</a:t>
                      </a:r>
                      <a:endParaRPr lang="fr-FR" sz="2700" dirty="0">
                        <a:solidFill>
                          <a:schemeClr val="accent1"/>
                        </a:solidFill>
                        <a:latin typeface="Calibri"/>
                        <a:ea typeface="Calibri"/>
                        <a:cs typeface="Times New Roman"/>
                      </a:endParaRPr>
                    </a:p>
                  </a:txBody>
                  <a:tcPr marL="68537" marR="685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50000"/>
                        </a:lnSpc>
                        <a:spcAft>
                          <a:spcPts val="0"/>
                        </a:spcAft>
                      </a:pPr>
                      <a:r>
                        <a:rPr lang="fr-FR" sz="2400" b="1" dirty="0">
                          <a:latin typeface="Times New Roman" panose="02020603050405020304" pitchFamily="18" charset="0"/>
                          <a:ea typeface="Calibri"/>
                          <a:cs typeface="Times New Roman" panose="02020603050405020304" pitchFamily="18" charset="0"/>
                        </a:rPr>
                        <a:t>7-1/ Les critères de désignation du meneur de la procédure d’offre</a:t>
                      </a: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marL="0" marR="0" lvl="0" indent="0" algn="just" defTabSz="914400" rtl="0" eaLnBrk="1" fontAlgn="auto" latinLnBrk="0" hangingPunct="1">
                        <a:lnSpc>
                          <a:spcPct val="150000"/>
                        </a:lnSpc>
                        <a:spcBef>
                          <a:spcPts val="0"/>
                        </a:spcBef>
                        <a:spcAft>
                          <a:spcPts val="0"/>
                        </a:spcAft>
                        <a:buClrTx/>
                        <a:buSzTx/>
                        <a:buFontTx/>
                        <a:buNone/>
                        <a:tabLst/>
                        <a:defRPr/>
                      </a:pPr>
                      <a:r>
                        <a:rPr lang="fr-FR" sz="2400" b="1" dirty="0">
                          <a:latin typeface="Times New Roman" panose="02020603050405020304" pitchFamily="18" charset="0"/>
                          <a:ea typeface="Calibri"/>
                          <a:cs typeface="Times New Roman" panose="02020603050405020304" pitchFamily="18" charset="0"/>
                        </a:rPr>
                        <a:t>7-2/ Les critères de désignation du responsable de la procédure d’offre</a:t>
                      </a:r>
                    </a:p>
                    <a:p>
                      <a:pPr algn="just">
                        <a:lnSpc>
                          <a:spcPct val="15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150000"/>
                        </a:lnSpc>
                        <a:spcAft>
                          <a:spcPts val="0"/>
                        </a:spcAft>
                      </a:pPr>
                      <a:r>
                        <a:rPr lang="fr-FR" sz="2400" b="1" dirty="0">
                          <a:latin typeface="Times New Roman" panose="02020603050405020304" pitchFamily="18" charset="0"/>
                          <a:ea typeface="Calibri"/>
                          <a:cs typeface="Times New Roman" panose="02020603050405020304" pitchFamily="18" charset="0"/>
                        </a:rPr>
                        <a:t>7-3/ Le statut juridique du mandataire de la procédure d’offre</a:t>
                      </a:r>
                    </a:p>
                    <a:p>
                      <a:pPr algn="just">
                        <a:lnSpc>
                          <a:spcPct val="150000"/>
                        </a:lnSpc>
                        <a:spcAft>
                          <a:spcPts val="0"/>
                        </a:spcAft>
                      </a:pPr>
                      <a:endParaRPr lang="fr-FR" sz="400" b="1" dirty="0">
                        <a:latin typeface="Times New Roman" panose="02020603050405020304" pitchFamily="18" charset="0"/>
                        <a:ea typeface="Calibri"/>
                        <a:cs typeface="Times New Roman" panose="02020603050405020304" pitchFamily="18" charset="0"/>
                      </a:endParaRPr>
                    </a:p>
                  </a:txBody>
                  <a:tcPr marL="68537" marR="68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0"/>
                  </a:ext>
                </a:extLst>
              </a:tr>
            </a:tbl>
          </a:graphicData>
        </a:graphic>
      </p:graphicFrame>
      <p:sp>
        <p:nvSpPr>
          <p:cNvPr id="6" name="ZoneTexte 5">
            <a:extLst>
              <a:ext uri="{FF2B5EF4-FFF2-40B4-BE49-F238E27FC236}">
                <a16:creationId xmlns:a16="http://schemas.microsoft.com/office/drawing/2014/main" id="{A5EEECD6-36EB-4B43-8235-C5C4A3F9F752}"/>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
        <p:nvSpPr>
          <p:cNvPr id="7" name="ZoneTexte 6">
            <a:extLst>
              <a:ext uri="{FF2B5EF4-FFF2-40B4-BE49-F238E27FC236}">
                <a16:creationId xmlns:a16="http://schemas.microsoft.com/office/drawing/2014/main" id="{0F54073B-261E-4EE2-9097-FCC66A906F0E}"/>
              </a:ext>
            </a:extLst>
          </p:cNvPr>
          <p:cNvSpPr txBox="1"/>
          <p:nvPr/>
        </p:nvSpPr>
        <p:spPr>
          <a:xfrm>
            <a:off x="3815401" y="6468106"/>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Par OMBOLO MENOGA Pierre Emmanuel</a:t>
            </a:r>
          </a:p>
        </p:txBody>
      </p:sp>
    </p:spTree>
    <p:extLst>
      <p:ext uri="{BB962C8B-B14F-4D97-AF65-F5344CB8AC3E}">
        <p14:creationId xmlns:p14="http://schemas.microsoft.com/office/powerpoint/2010/main" val="40153047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9F698334-9382-037D-CC55-A140ABC3F15E}"/>
              </a:ext>
            </a:extLst>
          </p:cNvPr>
          <p:cNvSpPr txBox="1"/>
          <p:nvPr/>
        </p:nvSpPr>
        <p:spPr>
          <a:xfrm>
            <a:off x="129661" y="897304"/>
            <a:ext cx="5905376"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i="0" u="none" strike="noStrike" kern="1200" cap="none" spc="0" baseline="0" dirty="0">
                <a:solidFill>
                  <a:srgbClr val="0070C0"/>
                </a:solidFill>
                <a:uFillTx/>
                <a:latin typeface="Times New Roman" pitchFamily="18"/>
                <a:cs typeface="Times New Roman" pitchFamily="18"/>
              </a:rPr>
              <a:t>7/ La mise en œuvre de la procédure d’offre (</a:t>
            </a:r>
            <a:r>
              <a:rPr lang="fr-FR" b="1" dirty="0">
                <a:solidFill>
                  <a:srgbClr val="0070C0"/>
                </a:solidFill>
                <a:latin typeface="Times New Roman" pitchFamily="18"/>
                <a:cs typeface="Times New Roman" pitchFamily="18"/>
              </a:rPr>
              <a:t>2</a:t>
            </a:r>
            <a:r>
              <a:rPr lang="fr-FR" b="1" i="0" u="none" strike="noStrike" kern="1200" cap="none" spc="0" baseline="0" dirty="0">
                <a:solidFill>
                  <a:srgbClr val="0070C0"/>
                </a:solidFill>
                <a:uFillTx/>
                <a:latin typeface="Times New Roman" pitchFamily="18"/>
                <a:cs typeface="Times New Roman" pitchFamily="18"/>
              </a:rPr>
              <a:t>)</a:t>
            </a:r>
          </a:p>
        </p:txBody>
      </p:sp>
      <p:graphicFrame>
        <p:nvGraphicFramePr>
          <p:cNvPr id="6" name="Tableau 5">
            <a:extLst>
              <a:ext uri="{FF2B5EF4-FFF2-40B4-BE49-F238E27FC236}">
                <a16:creationId xmlns:a16="http://schemas.microsoft.com/office/drawing/2014/main" id="{824E064E-B532-D666-5087-1A2C913F55C4}"/>
              </a:ext>
            </a:extLst>
          </p:cNvPr>
          <p:cNvGraphicFramePr>
            <a:graphicFrameLocks noGrp="1"/>
          </p:cNvGraphicFramePr>
          <p:nvPr>
            <p:extLst>
              <p:ext uri="{D42A27DB-BD31-4B8C-83A1-F6EECF244321}">
                <p14:modId xmlns:p14="http://schemas.microsoft.com/office/powerpoint/2010/main" val="3380238284"/>
              </p:ext>
            </p:extLst>
          </p:nvPr>
        </p:nvGraphicFramePr>
        <p:xfrm>
          <a:off x="70338" y="1324574"/>
          <a:ext cx="12079457" cy="5009350"/>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532361">
                <a:tc>
                  <a:txBody>
                    <a:bodyPr/>
                    <a:lstStyle/>
                    <a:p>
                      <a:pPr algn="ctr">
                        <a:lnSpc>
                          <a:spcPct val="100000"/>
                        </a:lnSpc>
                        <a:spcAft>
                          <a:spcPts val="0"/>
                        </a:spcAft>
                      </a:pPr>
                      <a:r>
                        <a:rPr lang="fr-FR" sz="2700" b="1" dirty="0">
                          <a:latin typeface="Times New Roman" panose="02020603050405020304" pitchFamily="18" charset="0"/>
                          <a:ea typeface="Calibri"/>
                          <a:cs typeface="Times New Roman" panose="02020603050405020304" pitchFamily="18" charset="0"/>
                        </a:rPr>
                        <a:t>Les critères de désignation du meneur de la procédure d’offre</a:t>
                      </a:r>
                    </a:p>
                  </a:txBody>
                  <a:tcPr/>
                </a:tc>
                <a:extLst>
                  <a:ext uri="{0D108BD9-81ED-4DB2-BD59-A6C34878D82A}">
                    <a16:rowId xmlns:a16="http://schemas.microsoft.com/office/drawing/2014/main" val="854231308"/>
                  </a:ext>
                </a:extLst>
              </a:tr>
              <a:tr h="4476989">
                <a:tc>
                  <a:txBody>
                    <a:bodyPr/>
                    <a:lstStyle/>
                    <a:p>
                      <a:pPr marL="0" indent="0" algn="ctr">
                        <a:lnSpc>
                          <a:spcPct val="150000"/>
                        </a:lnSpc>
                        <a:buFont typeface="Wingdings" panose="05000000000000000000" pitchFamily="2" charset="2"/>
                        <a:buNone/>
                      </a:pPr>
                      <a:endParaRPr lang="fr-FR" sz="900" b="1"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q"/>
                      </a:pPr>
                      <a:r>
                        <a:rPr lang="fr-FR" b="1" dirty="0">
                          <a:latin typeface="Times New Roman" panose="02020603050405020304" pitchFamily="18" charset="0"/>
                          <a:cs typeface="Times New Roman" panose="02020603050405020304" pitchFamily="18" charset="0"/>
                        </a:rPr>
                        <a:t>Les critères de désignation du meneur de la procédure d’offre être </a:t>
                      </a:r>
                      <a:r>
                        <a:rPr lang="fr-F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tantôt par défaut tantôt relever de la revendication de l’un des assureurs concernés par le sinistre</a:t>
                      </a:r>
                      <a:r>
                        <a:rPr lang="fr-FR" b="1" dirty="0">
                          <a:latin typeface="Times New Roman" panose="02020603050405020304" pitchFamily="18" charset="0"/>
                          <a:cs typeface="Times New Roman" panose="02020603050405020304" pitchFamily="18" charset="0"/>
                        </a:rPr>
                        <a:t> ;</a:t>
                      </a:r>
                    </a:p>
                    <a:p>
                      <a:pPr marL="0" indent="0" algn="ctr">
                        <a:lnSpc>
                          <a:spcPct val="150000"/>
                        </a:lnSpc>
                        <a:buFont typeface="Wingdings" panose="05000000000000000000" pitchFamily="2" charset="2"/>
                        <a:buNone/>
                      </a:pPr>
                      <a:endParaRPr lang="fr-FR" b="1" dirty="0">
                        <a:latin typeface="Times New Roman" panose="02020603050405020304" pitchFamily="18" charset="0"/>
                        <a:cs typeface="Times New Roman" panose="02020603050405020304" pitchFamily="18" charset="0"/>
                      </a:endParaRPr>
                    </a:p>
                    <a:p>
                      <a:pPr marL="171450" indent="-171450" algn="ctr">
                        <a:lnSpc>
                          <a:spcPct val="150000"/>
                        </a:lnSpc>
                        <a:buFont typeface="Wingdings" panose="05000000000000000000" pitchFamily="2" charset="2"/>
                        <a:buChar char="q"/>
                      </a:pPr>
                      <a:endParaRPr lang="fr-FR" sz="400" b="1"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q"/>
                      </a:pPr>
                      <a:r>
                        <a:rPr lang="fr-FR"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critère par défaut</a:t>
                      </a:r>
                      <a:r>
                        <a:rPr lang="fr-FR" b="1" dirty="0">
                          <a:latin typeface="Times New Roman" panose="02020603050405020304" pitchFamily="18" charset="0"/>
                          <a:cs typeface="Times New Roman" panose="02020603050405020304" pitchFamily="18" charset="0"/>
                        </a:rPr>
                        <a:t> est celui de la situation des victimes au moment du sinistre. Dans ce cas, le meneur de la procédure d’offre sera soit celui dans lequel les victimes ont pris place soit celui qui a heurté ou est réputé avoir le tiers circulant ;  </a:t>
                      </a:r>
                    </a:p>
                    <a:p>
                      <a:pPr marL="0" indent="0" algn="ctr">
                        <a:lnSpc>
                          <a:spcPct val="150000"/>
                        </a:lnSpc>
                        <a:buFont typeface="Wingdings" panose="05000000000000000000" pitchFamily="2" charset="2"/>
                        <a:buNone/>
                      </a:pPr>
                      <a:endParaRPr lang="fr-FR" b="1" dirty="0">
                        <a:latin typeface="Times New Roman" panose="02020603050405020304" pitchFamily="18" charset="0"/>
                        <a:cs typeface="Times New Roman" panose="02020603050405020304" pitchFamily="18" charset="0"/>
                      </a:endParaRPr>
                    </a:p>
                    <a:p>
                      <a:pPr marL="171450" indent="-171450" algn="ctr">
                        <a:lnSpc>
                          <a:spcPct val="150000"/>
                        </a:lnSpc>
                        <a:buFont typeface="Wingdings" panose="05000000000000000000" pitchFamily="2" charset="2"/>
                        <a:buChar char="q"/>
                      </a:pPr>
                      <a:endParaRPr lang="fr-FR" sz="400" b="1"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q"/>
                      </a:pPr>
                      <a:r>
                        <a:rPr lang="fr-FR"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critère de la revendication de gestion</a:t>
                      </a:r>
                      <a:r>
                        <a:rPr lang="fr-FR" b="1" dirty="0">
                          <a:latin typeface="Times New Roman" panose="02020603050405020304" pitchFamily="18" charset="0"/>
                          <a:cs typeface="Times New Roman" panose="02020603050405020304" pitchFamily="18" charset="0"/>
                        </a:rPr>
                        <a:t> relève de la volonté de l’un des assureurs concernés par le sinistre. Il s’agit de celui qui estime que la responsabilité de son assuré est prépondérante.  </a:t>
                      </a: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7" name="ZoneTexte 6">
            <a:extLst>
              <a:ext uri="{FF2B5EF4-FFF2-40B4-BE49-F238E27FC236}">
                <a16:creationId xmlns:a16="http://schemas.microsoft.com/office/drawing/2014/main" id="{830467F1-6BBC-4E84-AA28-C59607BCBA1E}"/>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5771373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CE43C417-F272-EF60-A763-B8D1B7004EFF}"/>
              </a:ext>
            </a:extLst>
          </p:cNvPr>
          <p:cNvSpPr txBox="1"/>
          <p:nvPr/>
        </p:nvSpPr>
        <p:spPr>
          <a:xfrm>
            <a:off x="115593" y="897300"/>
            <a:ext cx="5905376"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i="0" u="none" strike="noStrike" kern="1200" cap="none" spc="0" baseline="0" dirty="0">
                <a:solidFill>
                  <a:srgbClr val="0070C0"/>
                </a:solidFill>
                <a:uFillTx/>
                <a:latin typeface="Times New Roman" pitchFamily="18"/>
                <a:cs typeface="Times New Roman" pitchFamily="18"/>
              </a:rPr>
              <a:t>7/ La mise en œuvre de la procédure d’offre (</a:t>
            </a:r>
            <a:r>
              <a:rPr lang="fr-FR" b="1" dirty="0">
                <a:solidFill>
                  <a:srgbClr val="0070C0"/>
                </a:solidFill>
                <a:latin typeface="Times New Roman" pitchFamily="18"/>
                <a:cs typeface="Times New Roman" pitchFamily="18"/>
              </a:rPr>
              <a:t>3</a:t>
            </a:r>
            <a:r>
              <a:rPr lang="fr-FR" b="1" i="0" u="none" strike="noStrike" kern="1200" cap="none" spc="0" baseline="0" dirty="0">
                <a:solidFill>
                  <a:srgbClr val="0070C0"/>
                </a:solidFill>
                <a:uFillTx/>
                <a:latin typeface="Times New Roman" pitchFamily="18"/>
                <a:cs typeface="Times New Roman" pitchFamily="18"/>
              </a:rPr>
              <a:t>)</a:t>
            </a:r>
          </a:p>
        </p:txBody>
      </p:sp>
      <p:graphicFrame>
        <p:nvGraphicFramePr>
          <p:cNvPr id="6" name="Tableau 5">
            <a:extLst>
              <a:ext uri="{FF2B5EF4-FFF2-40B4-BE49-F238E27FC236}">
                <a16:creationId xmlns:a16="http://schemas.microsoft.com/office/drawing/2014/main" id="{A567C4C9-935F-F441-7B86-2F1E2ADFC2C6}"/>
              </a:ext>
            </a:extLst>
          </p:cNvPr>
          <p:cNvGraphicFramePr>
            <a:graphicFrameLocks noGrp="1"/>
          </p:cNvGraphicFramePr>
          <p:nvPr>
            <p:extLst>
              <p:ext uri="{D42A27DB-BD31-4B8C-83A1-F6EECF244321}">
                <p14:modId xmlns:p14="http://schemas.microsoft.com/office/powerpoint/2010/main" val="3265244109"/>
              </p:ext>
            </p:extLst>
          </p:nvPr>
        </p:nvGraphicFramePr>
        <p:xfrm>
          <a:off x="70338" y="1324574"/>
          <a:ext cx="12079457" cy="5124577"/>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43388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700" b="1" dirty="0">
                          <a:latin typeface="Times New Roman" panose="02020603050405020304" pitchFamily="18" charset="0"/>
                          <a:ea typeface="Calibri"/>
                          <a:cs typeface="Times New Roman" panose="02020603050405020304" pitchFamily="18" charset="0"/>
                        </a:rPr>
                        <a:t>Les critères de désignation du responsable de la procédure d’offre</a:t>
                      </a:r>
                    </a:p>
                  </a:txBody>
                  <a:tcPr/>
                </a:tc>
                <a:extLst>
                  <a:ext uri="{0D108BD9-81ED-4DB2-BD59-A6C34878D82A}">
                    <a16:rowId xmlns:a16="http://schemas.microsoft.com/office/drawing/2014/main" val="854231308"/>
                  </a:ext>
                </a:extLst>
              </a:tr>
              <a:tr h="4361617">
                <a:tc>
                  <a:txBody>
                    <a:bodyPr/>
                    <a:lstStyle/>
                    <a:p>
                      <a:pPr marL="285750" indent="-285750" algn="just">
                        <a:lnSpc>
                          <a:spcPct val="200000"/>
                        </a:lnSpc>
                        <a:buFont typeface="Wingdings" panose="05000000000000000000" pitchFamily="2" charset="2"/>
                        <a:buChar char="þ"/>
                      </a:pPr>
                      <a:r>
                        <a:rPr lang="fr-FR" b="1" dirty="0">
                          <a:latin typeface="Times New Roman" panose="02020603050405020304" pitchFamily="18" charset="0"/>
                          <a:cs typeface="Times New Roman" panose="02020603050405020304" pitchFamily="18" charset="0"/>
                        </a:rPr>
                        <a:t>Pour désigner le responsable de la procédure d’offre, le législateur CIMA retient </a:t>
                      </a:r>
                      <a:r>
                        <a:rPr lang="fr-FR"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critère du nombre de véhicules concernés</a:t>
                      </a:r>
                      <a:r>
                        <a:rPr lang="fr-FR" b="1" dirty="0">
                          <a:latin typeface="Times New Roman" panose="02020603050405020304" pitchFamily="18" charset="0"/>
                          <a:cs typeface="Times New Roman" panose="02020603050405020304" pitchFamily="18" charset="0"/>
                        </a:rPr>
                        <a:t>. On distingue ainsi selon qu’il y deux véhicules seulement ou plus de deux véhicules ; </a:t>
                      </a:r>
                    </a:p>
                    <a:p>
                      <a:pPr marL="0" indent="0" algn="ctr">
                        <a:lnSpc>
                          <a:spcPct val="150000"/>
                        </a:lnSpc>
                        <a:buFont typeface="Wingdings" panose="05000000000000000000" pitchFamily="2" charset="2"/>
                        <a:buNone/>
                      </a:pPr>
                      <a:endParaRPr lang="fr-FR" b="1" dirty="0">
                        <a:latin typeface="Times New Roman" panose="02020603050405020304" pitchFamily="18" charset="0"/>
                        <a:cs typeface="Times New Roman" panose="02020603050405020304" pitchFamily="18" charset="0"/>
                      </a:endParaRPr>
                    </a:p>
                    <a:p>
                      <a:pPr marL="0" indent="0" algn="ctr">
                        <a:lnSpc>
                          <a:spcPct val="150000"/>
                        </a:lnSpc>
                        <a:buFont typeface="Wingdings" panose="05000000000000000000" pitchFamily="2" charset="2"/>
                        <a:buNone/>
                      </a:pPr>
                      <a:endParaRPr lang="fr-FR" sz="400" dirty="0">
                        <a:latin typeface="Times New Roman" panose="02020603050405020304" pitchFamily="18" charset="0"/>
                        <a:cs typeface="Times New Roman" panose="02020603050405020304" pitchFamily="18" charset="0"/>
                      </a:endParaRPr>
                    </a:p>
                    <a:p>
                      <a:pPr marL="285750" indent="-285750" algn="just">
                        <a:lnSpc>
                          <a:spcPct val="200000"/>
                        </a:lnSpc>
                        <a:buFont typeface="Wingdings" panose="05000000000000000000" pitchFamily="2" charset="2"/>
                        <a:buChar char="þ"/>
                      </a:pPr>
                      <a:r>
                        <a:rPr lang="fr-FR" b="1" dirty="0">
                          <a:latin typeface="Times New Roman" panose="02020603050405020304" pitchFamily="18" charset="0"/>
                          <a:cs typeface="Times New Roman" panose="02020603050405020304" pitchFamily="18" charset="0"/>
                        </a:rPr>
                        <a:t>Lorsqu’il y a seulement deux véhicules concernés, le responsable de la procédure est celui dont la responsabilité est prépondérante, celle-ci découlant de l’exploitation du barème de responsabilité CIMA ; </a:t>
                      </a:r>
                    </a:p>
                    <a:p>
                      <a:pPr marL="0" indent="0" algn="ctr">
                        <a:lnSpc>
                          <a:spcPct val="150000"/>
                        </a:lnSpc>
                        <a:buFont typeface="Wingdings" panose="05000000000000000000" pitchFamily="2" charset="2"/>
                        <a:buNone/>
                      </a:pPr>
                      <a:endParaRPr lang="fr-FR" dirty="0">
                        <a:latin typeface="Times New Roman" panose="02020603050405020304" pitchFamily="18" charset="0"/>
                        <a:cs typeface="Times New Roman" panose="02020603050405020304" pitchFamily="18" charset="0"/>
                      </a:endParaRPr>
                    </a:p>
                    <a:p>
                      <a:pPr marL="0" indent="0" algn="ctr">
                        <a:lnSpc>
                          <a:spcPct val="150000"/>
                        </a:lnSpc>
                        <a:buFont typeface="Wingdings" panose="05000000000000000000" pitchFamily="2" charset="2"/>
                        <a:buNone/>
                      </a:pPr>
                      <a:endParaRPr lang="fr-FR" sz="400" dirty="0">
                        <a:latin typeface="Times New Roman" panose="02020603050405020304" pitchFamily="18" charset="0"/>
                        <a:cs typeface="Times New Roman" panose="02020603050405020304" pitchFamily="18" charset="0"/>
                      </a:endParaRPr>
                    </a:p>
                    <a:p>
                      <a:pPr marL="285750" indent="-285750" algn="just">
                        <a:lnSpc>
                          <a:spcPct val="200000"/>
                        </a:lnSpc>
                        <a:buFont typeface="Wingdings" panose="05000000000000000000" pitchFamily="2" charset="2"/>
                        <a:buChar char="þ"/>
                      </a:pPr>
                      <a:r>
                        <a:rPr lang="fr-FR" b="1" dirty="0">
                          <a:latin typeface="Times New Roman" panose="02020603050405020304" pitchFamily="18" charset="0"/>
                          <a:cs typeface="Times New Roman" panose="02020603050405020304" pitchFamily="18" charset="0"/>
                        </a:rPr>
                        <a:t>Lorsqu’il y a plus de deux véhicules concernés, le responsable de la procédure d’offre est celui dont le numéro de la plaque d’immatriculation est le plus faible. </a:t>
                      </a:r>
                    </a:p>
                    <a:p>
                      <a:pPr marL="0" indent="0" algn="ctr">
                        <a:lnSpc>
                          <a:spcPct val="200000"/>
                        </a:lnSpc>
                        <a:buFont typeface="Wingdings" panose="05000000000000000000" pitchFamily="2" charset="2"/>
                        <a:buNone/>
                      </a:pPr>
                      <a:endParaRPr lang="fr-FR" sz="900" b="1"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7" name="ZoneTexte 6">
            <a:extLst>
              <a:ext uri="{FF2B5EF4-FFF2-40B4-BE49-F238E27FC236}">
                <a16:creationId xmlns:a16="http://schemas.microsoft.com/office/drawing/2014/main" id="{8080908B-DE4B-49F2-828E-C3B134A272BA}"/>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5973817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25758927-D2CF-66AB-472D-66A6C19AEAA8}"/>
              </a:ext>
            </a:extLst>
          </p:cNvPr>
          <p:cNvSpPr txBox="1"/>
          <p:nvPr/>
        </p:nvSpPr>
        <p:spPr>
          <a:xfrm>
            <a:off x="87458" y="714421"/>
            <a:ext cx="5905376"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i="0" u="none" strike="noStrike" kern="1200" cap="none" spc="0" baseline="0" dirty="0">
                <a:solidFill>
                  <a:srgbClr val="0070C0"/>
                </a:solidFill>
                <a:uFillTx/>
                <a:latin typeface="Times New Roman" pitchFamily="18"/>
                <a:cs typeface="Times New Roman" pitchFamily="18"/>
              </a:rPr>
              <a:t>7/ La mise en œuvre de la procédure d’offre (</a:t>
            </a:r>
            <a:r>
              <a:rPr lang="fr-FR" b="1" dirty="0">
                <a:solidFill>
                  <a:srgbClr val="0070C0"/>
                </a:solidFill>
                <a:latin typeface="Times New Roman" pitchFamily="18"/>
                <a:cs typeface="Times New Roman" pitchFamily="18"/>
              </a:rPr>
              <a:t>4</a:t>
            </a:r>
            <a:r>
              <a:rPr lang="fr-FR" b="1" i="0" u="none" strike="noStrike" kern="1200" cap="none" spc="0" baseline="0" dirty="0">
                <a:solidFill>
                  <a:srgbClr val="0070C0"/>
                </a:solidFill>
                <a:uFillTx/>
                <a:latin typeface="Times New Roman" pitchFamily="18"/>
                <a:cs typeface="Times New Roman" pitchFamily="18"/>
              </a:rPr>
              <a:t>)</a:t>
            </a:r>
          </a:p>
        </p:txBody>
      </p:sp>
      <p:graphicFrame>
        <p:nvGraphicFramePr>
          <p:cNvPr id="6" name="Tableau 5">
            <a:extLst>
              <a:ext uri="{FF2B5EF4-FFF2-40B4-BE49-F238E27FC236}">
                <a16:creationId xmlns:a16="http://schemas.microsoft.com/office/drawing/2014/main" id="{6C986BE8-564E-BC82-654B-AE9463F05E50}"/>
              </a:ext>
            </a:extLst>
          </p:cNvPr>
          <p:cNvGraphicFramePr>
            <a:graphicFrameLocks noGrp="1"/>
          </p:cNvGraphicFramePr>
          <p:nvPr>
            <p:extLst>
              <p:ext uri="{D42A27DB-BD31-4B8C-83A1-F6EECF244321}">
                <p14:modId xmlns:p14="http://schemas.microsoft.com/office/powerpoint/2010/main" val="1667800435"/>
              </p:ext>
            </p:extLst>
          </p:nvPr>
        </p:nvGraphicFramePr>
        <p:xfrm>
          <a:off x="57086" y="1112537"/>
          <a:ext cx="12079457" cy="5684520"/>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488855">
                <a:tc>
                  <a:txBody>
                    <a:bodyPr/>
                    <a:lstStyle/>
                    <a:p>
                      <a:pPr algn="ctr">
                        <a:lnSpc>
                          <a:spcPct val="100000"/>
                        </a:lnSpc>
                        <a:spcAft>
                          <a:spcPts val="0"/>
                        </a:spcAft>
                      </a:pPr>
                      <a:r>
                        <a:rPr lang="fr-FR" sz="2700" b="1" dirty="0">
                          <a:latin typeface="Times New Roman" panose="02020603050405020304" pitchFamily="18" charset="0"/>
                          <a:ea typeface="Calibri"/>
                          <a:cs typeface="Times New Roman" panose="02020603050405020304" pitchFamily="18" charset="0"/>
                        </a:rPr>
                        <a:t>Le statut juridique du mandataire de la procédure d’offre</a:t>
                      </a:r>
                    </a:p>
                  </a:txBody>
                  <a:tcPr/>
                </a:tc>
                <a:extLst>
                  <a:ext uri="{0D108BD9-81ED-4DB2-BD59-A6C34878D82A}">
                    <a16:rowId xmlns:a16="http://schemas.microsoft.com/office/drawing/2014/main" val="854231308"/>
                  </a:ext>
                </a:extLst>
              </a:tr>
              <a:tr h="3288659">
                <a:tc>
                  <a:txBody>
                    <a:bodyPr/>
                    <a:lstStyle/>
                    <a:p>
                      <a:pPr marL="285750" marR="0" lvl="0" indent="-285750" algn="just" defTabSz="914400" rtl="0" eaLnBrk="1" fontAlgn="auto" latinLnBrk="0" hangingPunct="1">
                        <a:lnSpc>
                          <a:spcPct val="150000"/>
                        </a:lnSpc>
                        <a:spcBef>
                          <a:spcPts val="0"/>
                        </a:spcBef>
                        <a:spcAft>
                          <a:spcPts val="0"/>
                        </a:spcAft>
                        <a:buClrTx/>
                        <a:buSzTx/>
                        <a:buFont typeface="Wingdings" panose="05000000000000000000" pitchFamily="2" charset="2"/>
                        <a:buChar char="þ"/>
                        <a:tabLst/>
                        <a:defRPr/>
                      </a:pPr>
                      <a:r>
                        <a:rPr lang="fr-FR" sz="16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responsabilités du mandataire de la procédure d’offre sont le premier aspect de son statut</a:t>
                      </a:r>
                      <a:r>
                        <a:rPr lang="fr-FR" sz="1600" b="1" u="none"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1800" b="1" dirty="0">
                          <a:solidFill>
                            <a:srgbClr val="0070C0"/>
                          </a:solidFill>
                          <a:latin typeface="Times New Roman" panose="02020603050405020304" pitchFamily="18" charset="0"/>
                          <a:cs typeface="Times New Roman" panose="02020603050405020304" pitchFamily="18" charset="0"/>
                        </a:rPr>
                        <a:t>:</a:t>
                      </a:r>
                      <a:r>
                        <a:rPr lang="fr-FR" sz="1600" b="1" dirty="0">
                          <a:solidFill>
                            <a:srgbClr val="0070C0"/>
                          </a:solidFill>
                          <a:latin typeface="Times New Roman" panose="02020603050405020304" pitchFamily="18" charset="0"/>
                          <a:cs typeface="Times New Roman" panose="02020603050405020304" pitchFamily="18" charset="0"/>
                        </a:rPr>
                        <a:t> </a:t>
                      </a:r>
                      <a:r>
                        <a:rPr lang="fr-FR" sz="1600" b="1" dirty="0">
                          <a:latin typeface="Times New Roman" panose="02020603050405020304" pitchFamily="18" charset="0"/>
                          <a:cs typeface="Times New Roman" panose="02020603050405020304" pitchFamily="18" charset="0"/>
                        </a:rPr>
                        <a:t>Le meneur ou le responsable de la procédure d’offre qui est un payeur pour compte, reçoit un mandat légal qu’il doit mettre en œuvre en bon père de famille. A ce titre, le législateur CIMA rappelle qu’il doit « agir comme s’il s’agissait de ses propres intérêts ». Dans la mesure où il n’a pas respecté les délais de présentation de l’offre d’indemnité ou qu’il a payé les indemnités dues avec retard, le législateur supranational décide que « les intérêts de retard éventuellement supportés restent à sa charge » ;</a:t>
                      </a:r>
                    </a:p>
                    <a:p>
                      <a:pPr marL="0" indent="0" algn="ctr">
                        <a:lnSpc>
                          <a:spcPct val="150000"/>
                        </a:lnSpc>
                        <a:buFont typeface="Wingdings" panose="05000000000000000000" pitchFamily="2" charset="2"/>
                        <a:buNone/>
                      </a:pPr>
                      <a:endParaRPr lang="fr-FR" sz="400" dirty="0">
                        <a:latin typeface="Times New Roman" panose="02020603050405020304" pitchFamily="18" charset="0"/>
                        <a:cs typeface="Times New Roman" panose="02020603050405020304" pitchFamily="18" charset="0"/>
                      </a:endParaRPr>
                    </a:p>
                    <a:p>
                      <a:pPr marL="285750" marR="0" lvl="0" indent="-285750" algn="just" defTabSz="914400" rtl="0" eaLnBrk="1" fontAlgn="auto" latinLnBrk="0" hangingPunct="1">
                        <a:lnSpc>
                          <a:spcPct val="150000"/>
                        </a:lnSpc>
                        <a:spcBef>
                          <a:spcPts val="0"/>
                        </a:spcBef>
                        <a:spcAft>
                          <a:spcPts val="0"/>
                        </a:spcAft>
                        <a:buClrTx/>
                        <a:buSzTx/>
                        <a:buFont typeface="Wingdings" panose="05000000000000000000" pitchFamily="2" charset="2"/>
                        <a:buChar char="þ"/>
                        <a:tabLst/>
                        <a:defRPr/>
                      </a:pPr>
                      <a:r>
                        <a:rPr lang="fr-FR" sz="16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bénéfice du recours en contribution est le deuxième aspect du statut du mandataire de la procédure d’offre</a:t>
                      </a:r>
                      <a:r>
                        <a:rPr lang="fr-FR" sz="1600" b="1" u="none"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1800" b="1" dirty="0">
                          <a:solidFill>
                            <a:srgbClr val="0070C0"/>
                          </a:solidFill>
                          <a:latin typeface="Times New Roman" panose="02020603050405020304" pitchFamily="18" charset="0"/>
                          <a:cs typeface="Times New Roman" panose="02020603050405020304" pitchFamily="18" charset="0"/>
                        </a:rPr>
                        <a:t>:</a:t>
                      </a:r>
                      <a:r>
                        <a:rPr lang="fr-FR" sz="1600" b="1" dirty="0">
                          <a:solidFill>
                            <a:srgbClr val="0070C0"/>
                          </a:solidFill>
                          <a:latin typeface="Times New Roman" panose="02020603050405020304" pitchFamily="18" charset="0"/>
                          <a:cs typeface="Times New Roman" panose="02020603050405020304" pitchFamily="18" charset="0"/>
                        </a:rPr>
                        <a:t> </a:t>
                      </a:r>
                      <a:r>
                        <a:rPr lang="fr-FR" sz="1600" b="1" dirty="0">
                          <a:solidFill>
                            <a:schemeClr val="tx1"/>
                          </a:solidFill>
                          <a:latin typeface="Times New Roman" panose="02020603050405020304" pitchFamily="18" charset="0"/>
                          <a:cs typeface="Times New Roman" panose="02020603050405020304" pitchFamily="18" charset="0"/>
                        </a:rPr>
                        <a:t>Dès lors qu’il a procédé à l’indemnisation des personnes lésées, il devient titulaire d’un recours subrogatoire. Ainsi, l’article 271 du Code CIMA dispose que « L’assureur qui a versé les sommes dues à la victime ainsi qu’aux tiers-payeurs est subrogé dans les droits des personnes indemnisées à concurrence des paiements effectués. ». En fait, il s’agit du recours en contribution prévu par les articles 274 et 275 du Code CIMA ; </a:t>
                      </a:r>
                    </a:p>
                    <a:p>
                      <a:pPr marL="0" indent="0" algn="ctr">
                        <a:lnSpc>
                          <a:spcPct val="150000"/>
                        </a:lnSpc>
                        <a:buFont typeface="Wingdings" panose="05000000000000000000" pitchFamily="2" charset="2"/>
                        <a:buNone/>
                      </a:pPr>
                      <a:endParaRPr lang="fr-FR" sz="400" dirty="0">
                        <a:latin typeface="Times New Roman" panose="02020603050405020304" pitchFamily="18" charset="0"/>
                        <a:cs typeface="Times New Roman" panose="02020603050405020304" pitchFamily="18" charset="0"/>
                      </a:endParaRPr>
                    </a:p>
                    <a:p>
                      <a:pPr marL="285750" marR="0" lvl="0" indent="-285750" algn="just" defTabSz="914400" rtl="0" eaLnBrk="1" fontAlgn="auto" latinLnBrk="0" hangingPunct="1">
                        <a:lnSpc>
                          <a:spcPct val="150000"/>
                        </a:lnSpc>
                        <a:spcBef>
                          <a:spcPts val="0"/>
                        </a:spcBef>
                        <a:spcAft>
                          <a:spcPts val="0"/>
                        </a:spcAft>
                        <a:buClrTx/>
                        <a:buSzTx/>
                        <a:buFont typeface="Wingdings" panose="05000000000000000000" pitchFamily="2" charset="2"/>
                        <a:buChar char="þ"/>
                        <a:tabLst/>
                        <a:defRPr/>
                      </a:pPr>
                      <a:r>
                        <a:rPr lang="fr-FR" sz="16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dernier aspect du statut du mandataire de la procédure d’offre est l’incontestabilité des paiements qu’il a effectués</a:t>
                      </a:r>
                      <a:r>
                        <a:rPr lang="fr-FR" sz="1600" b="1" u="none"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1600" b="1" dirty="0">
                          <a:solidFill>
                            <a:srgbClr val="0070C0"/>
                          </a:solidFill>
                          <a:latin typeface="Times New Roman" panose="02020603050405020304" pitchFamily="18" charset="0"/>
                          <a:cs typeface="Times New Roman" panose="02020603050405020304" pitchFamily="18" charset="0"/>
                        </a:rPr>
                        <a:t>: </a:t>
                      </a:r>
                      <a:r>
                        <a:rPr lang="fr-FR" sz="1600" b="1" dirty="0">
                          <a:latin typeface="Times New Roman" panose="02020603050405020304" pitchFamily="18" charset="0"/>
                          <a:cs typeface="Times New Roman" panose="02020603050405020304" pitchFamily="18" charset="0"/>
                        </a:rPr>
                        <a:t>L’article 273 du Code CIMA pose le principe selon lequel les paiements effectués en conformité avec les dispositions pertinentes en la matière « ne peuvent pas donner lieu à contestation ». </a:t>
                      </a:r>
                    </a:p>
                    <a:p>
                      <a:pPr algn="ctr"/>
                      <a:endParaRPr lang="fr-FR" sz="400"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7" name="ZoneTexte 6">
            <a:extLst>
              <a:ext uri="{FF2B5EF4-FFF2-40B4-BE49-F238E27FC236}">
                <a16:creationId xmlns:a16="http://schemas.microsoft.com/office/drawing/2014/main" id="{FAC50FCA-2659-4B63-86F2-F9B21796FADD}"/>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4340514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8C8323C6-D0AB-3092-F0BB-C5E1740EDE34}"/>
              </a:ext>
            </a:extLst>
          </p:cNvPr>
          <p:cNvSpPr txBox="1"/>
          <p:nvPr/>
        </p:nvSpPr>
        <p:spPr>
          <a:xfrm>
            <a:off x="115593" y="1966442"/>
            <a:ext cx="5905376"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i="0" u="none" strike="noStrike" kern="1200" cap="none" spc="0" baseline="0" dirty="0">
                <a:solidFill>
                  <a:srgbClr val="0070C0"/>
                </a:solidFill>
                <a:uFillTx/>
                <a:latin typeface="Times New Roman" pitchFamily="18"/>
                <a:cs typeface="Times New Roman" pitchFamily="18"/>
              </a:rPr>
              <a:t>8/ Le régime d’une action en responsabilité spécifique (</a:t>
            </a:r>
            <a:r>
              <a:rPr lang="fr-FR" b="1" dirty="0">
                <a:solidFill>
                  <a:srgbClr val="0070C0"/>
                </a:solidFill>
                <a:latin typeface="Times New Roman" pitchFamily="18"/>
                <a:cs typeface="Times New Roman" pitchFamily="18"/>
              </a:rPr>
              <a:t>1</a:t>
            </a:r>
            <a:r>
              <a:rPr lang="fr-FR" b="1" i="0" u="none" strike="noStrike" kern="1200" cap="none" spc="0" baseline="0" dirty="0">
                <a:solidFill>
                  <a:srgbClr val="0070C0"/>
                </a:solidFill>
                <a:uFillTx/>
                <a:latin typeface="Times New Roman" pitchFamily="18"/>
                <a:cs typeface="Times New Roman" pitchFamily="18"/>
              </a:rPr>
              <a:t>)</a:t>
            </a:r>
          </a:p>
        </p:txBody>
      </p:sp>
      <p:graphicFrame>
        <p:nvGraphicFramePr>
          <p:cNvPr id="6" name="Tableau 5">
            <a:extLst>
              <a:ext uri="{FF2B5EF4-FFF2-40B4-BE49-F238E27FC236}">
                <a16:creationId xmlns:a16="http://schemas.microsoft.com/office/drawing/2014/main" id="{5B4657B2-1E9F-3E39-2030-CC3A045BD53D}"/>
              </a:ext>
            </a:extLst>
          </p:cNvPr>
          <p:cNvGraphicFramePr>
            <a:graphicFrameLocks noGrp="1"/>
          </p:cNvGraphicFramePr>
          <p:nvPr>
            <p:extLst>
              <p:ext uri="{D42A27DB-BD31-4B8C-83A1-F6EECF244321}">
                <p14:modId xmlns:p14="http://schemas.microsoft.com/office/powerpoint/2010/main" val="2707132263"/>
              </p:ext>
            </p:extLst>
          </p:nvPr>
        </p:nvGraphicFramePr>
        <p:xfrm>
          <a:off x="75351" y="2431368"/>
          <a:ext cx="12051001" cy="3390313"/>
        </p:xfrm>
        <a:graphic>
          <a:graphicData uri="http://schemas.openxmlformats.org/drawingml/2006/table">
            <a:tbl>
              <a:tblPr>
                <a:effectLst>
                  <a:innerShdw blurRad="114300">
                    <a:prstClr val="black"/>
                  </a:innerShdw>
                </a:effectLst>
              </a:tblPr>
              <a:tblGrid>
                <a:gridCol w="4352920">
                  <a:extLst>
                    <a:ext uri="{9D8B030D-6E8A-4147-A177-3AD203B41FA5}">
                      <a16:colId xmlns:a16="http://schemas.microsoft.com/office/drawing/2014/main" val="20000"/>
                    </a:ext>
                  </a:extLst>
                </a:gridCol>
                <a:gridCol w="7698081">
                  <a:extLst>
                    <a:ext uri="{9D8B030D-6E8A-4147-A177-3AD203B41FA5}">
                      <a16:colId xmlns:a16="http://schemas.microsoft.com/office/drawing/2014/main" val="20001"/>
                    </a:ext>
                  </a:extLst>
                </a:gridCol>
              </a:tblGrid>
              <a:tr h="3390313">
                <a:tc>
                  <a:txBody>
                    <a:bodyPr/>
                    <a:lstStyle/>
                    <a:p>
                      <a:pPr algn="ctr">
                        <a:lnSpc>
                          <a:spcPct val="115000"/>
                        </a:lnSpc>
                        <a:spcAft>
                          <a:spcPts val="0"/>
                        </a:spcAft>
                      </a:pPr>
                      <a:r>
                        <a:rPr lang="fr-FR" sz="2700" b="1" dirty="0">
                          <a:solidFill>
                            <a:schemeClr val="accent1"/>
                          </a:solidFill>
                          <a:latin typeface="Times New Roman"/>
                          <a:ea typeface="Calibri"/>
                          <a:cs typeface="Times New Roman"/>
                        </a:rPr>
                        <a:t>POINTS A DEVELOPPER</a:t>
                      </a:r>
                      <a:endParaRPr lang="fr-FR" sz="2700" dirty="0">
                        <a:solidFill>
                          <a:schemeClr val="accent1"/>
                        </a:solidFill>
                        <a:latin typeface="Calibri"/>
                        <a:ea typeface="Calibri"/>
                        <a:cs typeface="Times New Roman"/>
                      </a:endParaRPr>
                    </a:p>
                  </a:txBody>
                  <a:tcPr marL="68537" marR="685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200000"/>
                        </a:lnSpc>
                        <a:spcAft>
                          <a:spcPts val="0"/>
                        </a:spcAft>
                      </a:pPr>
                      <a:r>
                        <a:rPr lang="fr-FR" sz="2400" b="1" dirty="0">
                          <a:latin typeface="Times New Roman" panose="02020603050405020304" pitchFamily="18" charset="0"/>
                          <a:ea typeface="Calibri"/>
                          <a:cs typeface="Times New Roman" panose="02020603050405020304" pitchFamily="18" charset="0"/>
                        </a:rPr>
                        <a:t>8-1/ Les principales composantes de l’action en responsabilité civile concernée</a:t>
                      </a: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250000"/>
                        </a:lnSpc>
                        <a:spcAft>
                          <a:spcPts val="0"/>
                        </a:spcAft>
                      </a:pPr>
                      <a:r>
                        <a:rPr lang="fr-FR" sz="2400" b="1" dirty="0">
                          <a:latin typeface="Times New Roman" panose="02020603050405020304" pitchFamily="18" charset="0"/>
                          <a:ea typeface="Calibri"/>
                          <a:cs typeface="Times New Roman" panose="02020603050405020304" pitchFamily="18" charset="0"/>
                        </a:rPr>
                        <a:t>8-2/ Les règles de compétence des instances concernées</a:t>
                      </a:r>
                      <a:endParaRPr lang="fr-FR" sz="400" b="1" dirty="0">
                        <a:latin typeface="Times New Roman" panose="02020603050405020304" pitchFamily="18" charset="0"/>
                        <a:ea typeface="Calibri"/>
                        <a:cs typeface="Times New Roman" panose="02020603050405020304" pitchFamily="18" charset="0"/>
                      </a:endParaRPr>
                    </a:p>
                    <a:p>
                      <a:pPr algn="just">
                        <a:lnSpc>
                          <a:spcPct val="150000"/>
                        </a:lnSpc>
                        <a:spcAft>
                          <a:spcPts val="0"/>
                        </a:spcAft>
                      </a:pPr>
                      <a:r>
                        <a:rPr lang="fr-FR" sz="2400" b="1" dirty="0">
                          <a:latin typeface="Times New Roman" panose="02020603050405020304" pitchFamily="18" charset="0"/>
                          <a:ea typeface="Calibri"/>
                          <a:cs typeface="Times New Roman" panose="02020603050405020304" pitchFamily="18" charset="0"/>
                        </a:rPr>
                        <a:t>9-3/ Le traitement de la demande en réparation</a:t>
                      </a:r>
                      <a:endParaRPr lang="fr-FR" sz="400" b="1" dirty="0">
                        <a:latin typeface="Times New Roman" panose="02020603050405020304" pitchFamily="18" charset="0"/>
                        <a:ea typeface="Calibri"/>
                        <a:cs typeface="Times New Roman" panose="02020603050405020304" pitchFamily="18" charset="0"/>
                      </a:endParaRPr>
                    </a:p>
                  </a:txBody>
                  <a:tcPr marL="68537" marR="68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0"/>
                  </a:ext>
                </a:extLst>
              </a:tr>
            </a:tbl>
          </a:graphicData>
        </a:graphic>
      </p:graphicFrame>
      <p:sp>
        <p:nvSpPr>
          <p:cNvPr id="7" name="ZoneTexte 6">
            <a:extLst>
              <a:ext uri="{FF2B5EF4-FFF2-40B4-BE49-F238E27FC236}">
                <a16:creationId xmlns:a16="http://schemas.microsoft.com/office/drawing/2014/main" id="{563C74C3-1098-4142-BA0F-89AE2ECD5832}"/>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
        <p:nvSpPr>
          <p:cNvPr id="8" name="ZoneTexte 7">
            <a:extLst>
              <a:ext uri="{FF2B5EF4-FFF2-40B4-BE49-F238E27FC236}">
                <a16:creationId xmlns:a16="http://schemas.microsoft.com/office/drawing/2014/main" id="{7BC465E0-E4A6-4D7A-AFA4-5E54C13024FF}"/>
              </a:ext>
            </a:extLst>
          </p:cNvPr>
          <p:cNvSpPr txBox="1"/>
          <p:nvPr/>
        </p:nvSpPr>
        <p:spPr>
          <a:xfrm>
            <a:off x="3815401" y="6468106"/>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Par OMBOLO MENOGA Pierre Emmanuel</a:t>
            </a:r>
          </a:p>
        </p:txBody>
      </p:sp>
    </p:spTree>
    <p:extLst>
      <p:ext uri="{BB962C8B-B14F-4D97-AF65-F5344CB8AC3E}">
        <p14:creationId xmlns:p14="http://schemas.microsoft.com/office/powerpoint/2010/main" val="60259479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5BEB37F8-6785-4223-1271-4EA59D5CDBE4}"/>
              </a:ext>
            </a:extLst>
          </p:cNvPr>
          <p:cNvSpPr txBox="1"/>
          <p:nvPr/>
        </p:nvSpPr>
        <p:spPr>
          <a:xfrm>
            <a:off x="115594" y="672217"/>
            <a:ext cx="5905376"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i="0" u="none" strike="noStrike" kern="1200" cap="none" spc="0" baseline="0" dirty="0">
                <a:solidFill>
                  <a:srgbClr val="0070C0"/>
                </a:solidFill>
                <a:uFillTx/>
                <a:latin typeface="Times New Roman" pitchFamily="18"/>
                <a:cs typeface="Times New Roman" pitchFamily="18"/>
              </a:rPr>
              <a:t>8/ Le régime d’une action en responsabilité spécifique (</a:t>
            </a:r>
            <a:r>
              <a:rPr lang="fr-FR" b="1" dirty="0">
                <a:solidFill>
                  <a:srgbClr val="0070C0"/>
                </a:solidFill>
                <a:latin typeface="Times New Roman" pitchFamily="18"/>
                <a:cs typeface="Times New Roman" pitchFamily="18"/>
              </a:rPr>
              <a:t>2</a:t>
            </a:r>
            <a:r>
              <a:rPr lang="fr-FR" b="1" i="0" u="none" strike="noStrike" kern="1200" cap="none" spc="0" baseline="0" dirty="0">
                <a:solidFill>
                  <a:srgbClr val="0070C0"/>
                </a:solidFill>
                <a:uFillTx/>
                <a:latin typeface="Times New Roman" pitchFamily="18"/>
                <a:cs typeface="Times New Roman" pitchFamily="18"/>
              </a:rPr>
              <a:t>)</a:t>
            </a:r>
          </a:p>
        </p:txBody>
      </p:sp>
      <p:graphicFrame>
        <p:nvGraphicFramePr>
          <p:cNvPr id="6" name="Tableau 5">
            <a:extLst>
              <a:ext uri="{FF2B5EF4-FFF2-40B4-BE49-F238E27FC236}">
                <a16:creationId xmlns:a16="http://schemas.microsoft.com/office/drawing/2014/main" id="{824E064E-B532-D666-5087-1A2C913F55C4}"/>
              </a:ext>
            </a:extLst>
          </p:cNvPr>
          <p:cNvGraphicFramePr>
            <a:graphicFrameLocks noGrp="1"/>
          </p:cNvGraphicFramePr>
          <p:nvPr>
            <p:extLst>
              <p:ext uri="{D42A27DB-BD31-4B8C-83A1-F6EECF244321}">
                <p14:modId xmlns:p14="http://schemas.microsoft.com/office/powerpoint/2010/main" val="153830713"/>
              </p:ext>
            </p:extLst>
          </p:nvPr>
        </p:nvGraphicFramePr>
        <p:xfrm>
          <a:off x="70338" y="1113556"/>
          <a:ext cx="12079457" cy="5823119"/>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523155">
                <a:tc>
                  <a:txBody>
                    <a:bodyPr/>
                    <a:lstStyle/>
                    <a:p>
                      <a:pPr algn="ctr">
                        <a:lnSpc>
                          <a:spcPct val="100000"/>
                        </a:lnSpc>
                        <a:spcAft>
                          <a:spcPts val="0"/>
                        </a:spcAft>
                      </a:pPr>
                      <a:r>
                        <a:rPr lang="fr-FR" sz="2700" b="1" dirty="0">
                          <a:latin typeface="Times New Roman" panose="02020603050405020304" pitchFamily="18" charset="0"/>
                          <a:ea typeface="Calibri"/>
                          <a:cs typeface="Times New Roman" panose="02020603050405020304" pitchFamily="18" charset="0"/>
                        </a:rPr>
                        <a:t>Les principales composantes de l’action en responsabilité civile concernée</a:t>
                      </a:r>
                    </a:p>
                  </a:txBody>
                  <a:tcPr/>
                </a:tc>
                <a:extLst>
                  <a:ext uri="{0D108BD9-81ED-4DB2-BD59-A6C34878D82A}">
                    <a16:rowId xmlns:a16="http://schemas.microsoft.com/office/drawing/2014/main" val="854231308"/>
                  </a:ext>
                </a:extLst>
              </a:tr>
              <a:tr h="3519402">
                <a:tc>
                  <a:txBody>
                    <a:bodyPr/>
                    <a:lstStyle/>
                    <a:p>
                      <a:pPr marL="285750" indent="-285750" algn="just">
                        <a:lnSpc>
                          <a:spcPct val="150000"/>
                        </a:lnSpc>
                        <a:buFont typeface="Wingdings" panose="05000000000000000000" pitchFamily="2" charset="2"/>
                        <a:buChar char="q"/>
                      </a:pPr>
                      <a:r>
                        <a:rPr lang="fr-FR"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parties à l’action</a:t>
                      </a:r>
                      <a:r>
                        <a:rPr lang="fr-FR" b="1" u="none"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dirty="0">
                          <a:solidFill>
                            <a:srgbClr val="0070C0"/>
                          </a:solidFill>
                          <a:latin typeface="Times New Roman" panose="02020603050405020304" pitchFamily="18" charset="0"/>
                          <a:cs typeface="Times New Roman" panose="02020603050405020304" pitchFamily="18" charset="0"/>
                        </a:rPr>
                        <a:t>:</a:t>
                      </a:r>
                      <a:r>
                        <a:rPr lang="fr-FR" b="1" dirty="0">
                          <a:solidFill>
                            <a:srgbClr val="0070C0"/>
                          </a:solidFill>
                          <a:latin typeface="Times New Roman" panose="02020603050405020304" pitchFamily="18" charset="0"/>
                          <a:cs typeface="Times New Roman" panose="02020603050405020304" pitchFamily="18" charset="0"/>
                        </a:rPr>
                        <a:t> On y retrouve respectivement les demandeurs à l’action (</a:t>
                      </a:r>
                      <a:r>
                        <a:rPr lang="fr-FR" sz="1600" b="1" i="1" dirty="0">
                          <a:solidFill>
                            <a:srgbClr val="0070C0"/>
                          </a:solidFill>
                          <a:latin typeface="Times New Roman" panose="02020603050405020304" pitchFamily="18" charset="0"/>
                          <a:cs typeface="Times New Roman" panose="02020603050405020304" pitchFamily="18" charset="0"/>
                        </a:rPr>
                        <a:t>ce sont les personnes qui ont qualité pour réclamer et recevoir l’offre d’indemnité</a:t>
                      </a:r>
                      <a:r>
                        <a:rPr lang="fr-FR" b="1" dirty="0">
                          <a:solidFill>
                            <a:srgbClr val="0070C0"/>
                          </a:solidFill>
                          <a:latin typeface="Times New Roman" panose="02020603050405020304" pitchFamily="18" charset="0"/>
                          <a:cs typeface="Times New Roman" panose="02020603050405020304" pitchFamily="18" charset="0"/>
                        </a:rPr>
                        <a:t>), les défendeurs à l’action et leurs garants (les auteurs des dommages, les civilement responsables et les assureurs concernés) et les conseils des parties (</a:t>
                      </a:r>
                      <a:r>
                        <a:rPr lang="fr-FR" sz="1600" b="1" i="1" dirty="0">
                          <a:solidFill>
                            <a:srgbClr val="0070C0"/>
                          </a:solidFill>
                          <a:latin typeface="Times New Roman" panose="02020603050405020304" pitchFamily="18" charset="0"/>
                          <a:cs typeface="Times New Roman" panose="02020603050405020304" pitchFamily="18" charset="0"/>
                        </a:rPr>
                        <a:t>il ne s’agit pas seulement des avocats</a:t>
                      </a:r>
                      <a:r>
                        <a:rPr lang="fr-FR" b="1" dirty="0">
                          <a:solidFill>
                            <a:srgbClr val="0070C0"/>
                          </a:solidFill>
                          <a:latin typeface="Times New Roman" panose="02020603050405020304" pitchFamily="18" charset="0"/>
                          <a:cs typeface="Times New Roman" panose="02020603050405020304" pitchFamily="18" charset="0"/>
                        </a:rPr>
                        <a:t>) ;</a:t>
                      </a:r>
                    </a:p>
                    <a:p>
                      <a:pPr marL="171450" indent="-171450" algn="ctr">
                        <a:lnSpc>
                          <a:spcPct val="150000"/>
                        </a:lnSpc>
                        <a:buFont typeface="Wingdings" panose="05000000000000000000" pitchFamily="2" charset="2"/>
                        <a:buChar char="q"/>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q"/>
                      </a:pPr>
                      <a:r>
                        <a:rPr lang="fr-FR"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droit applicable</a:t>
                      </a:r>
                      <a:r>
                        <a:rPr lang="fr-FR" b="1" u="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dirty="0">
                          <a:latin typeface="Times New Roman" panose="02020603050405020304" pitchFamily="18" charset="0"/>
                          <a:cs typeface="Times New Roman" panose="02020603050405020304" pitchFamily="18" charset="0"/>
                        </a:rPr>
                        <a:t>:</a:t>
                      </a:r>
                      <a:r>
                        <a:rPr lang="fr-FR" dirty="0">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Nous notons de façon successive l’application prioritaire du droit CIMA (</a:t>
                      </a:r>
                      <a:r>
                        <a:rPr lang="fr-FR" sz="1600" b="1" i="1" dirty="0">
                          <a:latin typeface="Times New Roman" panose="02020603050405020304" pitchFamily="18" charset="0"/>
                          <a:cs typeface="Times New Roman" panose="02020603050405020304" pitchFamily="18" charset="0"/>
                        </a:rPr>
                        <a:t>l’article 47 du Traité CIMA et l’article 225 du Code CIMA</a:t>
                      </a:r>
                      <a:r>
                        <a:rPr lang="fr-FR" b="1" dirty="0">
                          <a:latin typeface="Times New Roman" panose="02020603050405020304" pitchFamily="18" charset="0"/>
                          <a:cs typeface="Times New Roman" panose="02020603050405020304" pitchFamily="18" charset="0"/>
                        </a:rPr>
                        <a:t>), celle subsidiaire des législations des Etats membres (</a:t>
                      </a:r>
                      <a:r>
                        <a:rPr lang="fr-FR" sz="1600" b="1" i="1" dirty="0">
                          <a:latin typeface="Times New Roman" panose="02020603050405020304" pitchFamily="18" charset="0"/>
                          <a:cs typeface="Times New Roman" panose="02020603050405020304" pitchFamily="18" charset="0"/>
                        </a:rPr>
                        <a:t>par exemple les dispositions du Code pénal, du Code de procédure civile ou du Code de procédure pénale de chaque Etat membre, lorsqu’elles ne sont pas contraires au droit CIMA</a:t>
                      </a:r>
                      <a:r>
                        <a:rPr lang="fr-FR" b="1" dirty="0">
                          <a:latin typeface="Times New Roman" panose="02020603050405020304" pitchFamily="18" charset="0"/>
                          <a:cs typeface="Times New Roman" panose="02020603050405020304" pitchFamily="18" charset="0"/>
                        </a:rPr>
                        <a:t>) et l’inapplicabilité de certaines législations apparentées (</a:t>
                      </a:r>
                      <a:r>
                        <a:rPr lang="fr-FR" sz="1600" b="1" i="1" dirty="0">
                          <a:latin typeface="Times New Roman" panose="02020603050405020304" pitchFamily="18" charset="0"/>
                          <a:cs typeface="Times New Roman" panose="02020603050405020304" pitchFamily="18" charset="0"/>
                        </a:rPr>
                        <a:t>c’est le cas de la procédure d’injonction de payer prévue par l’acte uniforme OHADA relatif aux voies d’exécution</a:t>
                      </a:r>
                      <a:r>
                        <a:rPr lang="fr-FR" b="1" dirty="0">
                          <a:latin typeface="Times New Roman" panose="02020603050405020304" pitchFamily="18" charset="0"/>
                          <a:cs typeface="Times New Roman" panose="02020603050405020304" pitchFamily="18" charset="0"/>
                        </a:rPr>
                        <a:t>) ;</a:t>
                      </a:r>
                    </a:p>
                    <a:p>
                      <a:pPr marL="171450" indent="-171450" algn="ctr">
                        <a:lnSpc>
                          <a:spcPct val="150000"/>
                        </a:lnSpc>
                        <a:buFont typeface="Wingdings" panose="05000000000000000000" pitchFamily="2" charset="2"/>
                        <a:buChar char="q"/>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q"/>
                      </a:pPr>
                      <a:r>
                        <a:rPr lang="fr-FR"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dossier de réclamation</a:t>
                      </a:r>
                      <a:r>
                        <a:rPr lang="fr-FR"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dirty="0">
                          <a:solidFill>
                            <a:srgbClr val="0070C0"/>
                          </a:solidFill>
                          <a:latin typeface="Times New Roman" panose="02020603050405020304" pitchFamily="18" charset="0"/>
                          <a:cs typeface="Times New Roman" panose="02020603050405020304" pitchFamily="18" charset="0"/>
                        </a:rPr>
                        <a:t>:</a:t>
                      </a:r>
                      <a:r>
                        <a:rPr lang="fr-FR" dirty="0">
                          <a:solidFill>
                            <a:srgbClr val="0070C0"/>
                          </a:solidFill>
                          <a:latin typeface="Times New Roman" panose="02020603050405020304" pitchFamily="18" charset="0"/>
                          <a:cs typeface="Times New Roman" panose="02020603050405020304" pitchFamily="18" charset="0"/>
                        </a:rPr>
                        <a:t> </a:t>
                      </a:r>
                      <a:r>
                        <a:rPr lang="fr-FR" b="1" dirty="0">
                          <a:solidFill>
                            <a:srgbClr val="0070C0"/>
                          </a:solidFill>
                          <a:latin typeface="Times New Roman" panose="02020603050405020304" pitchFamily="18" charset="0"/>
                          <a:cs typeface="Times New Roman" panose="02020603050405020304" pitchFamily="18" charset="0"/>
                        </a:rPr>
                        <a:t>Il faut en premier lieu se rappeler des considérations relatives à la charge de la preuve (</a:t>
                      </a:r>
                      <a:r>
                        <a:rPr lang="fr-FR" sz="1600" b="1" i="1" dirty="0">
                          <a:solidFill>
                            <a:srgbClr val="0070C0"/>
                          </a:solidFill>
                          <a:latin typeface="Times New Roman" panose="02020603050405020304" pitchFamily="18" charset="0"/>
                          <a:cs typeface="Times New Roman" panose="02020603050405020304" pitchFamily="18" charset="0"/>
                        </a:rPr>
                        <a:t>la charge de la preuve incombe au demandeur</a:t>
                      </a:r>
                      <a:r>
                        <a:rPr lang="fr-FR" b="1" dirty="0">
                          <a:solidFill>
                            <a:srgbClr val="0070C0"/>
                          </a:solidFill>
                          <a:latin typeface="Times New Roman" panose="02020603050405020304" pitchFamily="18" charset="0"/>
                          <a:cs typeface="Times New Roman" panose="02020603050405020304" pitchFamily="18" charset="0"/>
                        </a:rPr>
                        <a:t>). Il faut en second lieu déterminer le contenu du dossier de réclamation selon qu’il s’agit des dommages corporels (</a:t>
                      </a:r>
                      <a:r>
                        <a:rPr lang="fr-FR" sz="1600" b="1" i="1" dirty="0">
                          <a:solidFill>
                            <a:srgbClr val="0070C0"/>
                          </a:solidFill>
                          <a:latin typeface="Times New Roman" panose="02020603050405020304" pitchFamily="18" charset="0"/>
                          <a:cs typeface="Times New Roman" panose="02020603050405020304" pitchFamily="18" charset="0"/>
                        </a:rPr>
                        <a:t>les documents et informations prévus par les articles 240 et 241 du Code CIMA</a:t>
                      </a:r>
                      <a:r>
                        <a:rPr lang="fr-FR" b="1" dirty="0">
                          <a:solidFill>
                            <a:srgbClr val="0070C0"/>
                          </a:solidFill>
                          <a:latin typeface="Times New Roman" panose="02020603050405020304" pitchFamily="18" charset="0"/>
                          <a:cs typeface="Times New Roman" panose="02020603050405020304" pitchFamily="18" charset="0"/>
                        </a:rPr>
                        <a:t>) ou des dommages matériels (</a:t>
                      </a:r>
                      <a:r>
                        <a:rPr lang="fr-FR" sz="1600" b="1" i="1" dirty="0">
                          <a:solidFill>
                            <a:srgbClr val="0070C0"/>
                          </a:solidFill>
                          <a:latin typeface="Times New Roman" panose="02020603050405020304" pitchFamily="18" charset="0"/>
                          <a:cs typeface="Times New Roman" panose="02020603050405020304" pitchFamily="18" charset="0"/>
                        </a:rPr>
                        <a:t>la réclamation chiffrée et le PV de constat</a:t>
                      </a:r>
                      <a:r>
                        <a:rPr lang="fr-FR" b="1" dirty="0">
                          <a:solidFill>
                            <a:srgbClr val="0070C0"/>
                          </a:solidFill>
                          <a:latin typeface="Times New Roman" panose="02020603050405020304" pitchFamily="18" charset="0"/>
                          <a:cs typeface="Times New Roman" panose="02020603050405020304" pitchFamily="18" charset="0"/>
                        </a:rPr>
                        <a:t>). </a:t>
                      </a: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7" name="ZoneTexte 6">
            <a:extLst>
              <a:ext uri="{FF2B5EF4-FFF2-40B4-BE49-F238E27FC236}">
                <a16:creationId xmlns:a16="http://schemas.microsoft.com/office/drawing/2014/main" id="{017B46B8-3C48-47FD-AB19-6884C6EDBD76}"/>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39052323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229583F9-19B0-FFC6-8B4A-EF0AEF9EEB3B}"/>
              </a:ext>
            </a:extLst>
          </p:cNvPr>
          <p:cNvSpPr txBox="1"/>
          <p:nvPr/>
        </p:nvSpPr>
        <p:spPr>
          <a:xfrm>
            <a:off x="129659" y="686285"/>
            <a:ext cx="5905376"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i="0" u="none" strike="noStrike" kern="1200" cap="none" spc="0" baseline="0" dirty="0">
                <a:solidFill>
                  <a:srgbClr val="0070C0"/>
                </a:solidFill>
                <a:uFillTx/>
                <a:latin typeface="Times New Roman" pitchFamily="18"/>
                <a:cs typeface="Times New Roman" pitchFamily="18"/>
              </a:rPr>
              <a:t>8/ Le régime d’une action en responsabilité spécifique (</a:t>
            </a:r>
            <a:r>
              <a:rPr lang="fr-FR" b="1" dirty="0">
                <a:solidFill>
                  <a:srgbClr val="0070C0"/>
                </a:solidFill>
                <a:latin typeface="Times New Roman" pitchFamily="18"/>
                <a:cs typeface="Times New Roman" pitchFamily="18"/>
              </a:rPr>
              <a:t>3</a:t>
            </a:r>
            <a:r>
              <a:rPr lang="fr-FR" b="1" i="0" u="none" strike="noStrike" kern="1200" cap="none" spc="0" baseline="0" dirty="0">
                <a:solidFill>
                  <a:srgbClr val="0070C0"/>
                </a:solidFill>
                <a:uFillTx/>
                <a:latin typeface="Times New Roman" pitchFamily="18"/>
                <a:cs typeface="Times New Roman" pitchFamily="18"/>
              </a:rPr>
              <a:t>)</a:t>
            </a:r>
          </a:p>
        </p:txBody>
      </p:sp>
      <p:graphicFrame>
        <p:nvGraphicFramePr>
          <p:cNvPr id="6" name="Tableau 5">
            <a:extLst>
              <a:ext uri="{FF2B5EF4-FFF2-40B4-BE49-F238E27FC236}">
                <a16:creationId xmlns:a16="http://schemas.microsoft.com/office/drawing/2014/main" id="{824E064E-B532-D666-5087-1A2C913F55C4}"/>
              </a:ext>
            </a:extLst>
          </p:cNvPr>
          <p:cNvGraphicFramePr>
            <a:graphicFrameLocks noGrp="1"/>
          </p:cNvGraphicFramePr>
          <p:nvPr>
            <p:extLst>
              <p:ext uri="{D42A27DB-BD31-4B8C-83A1-F6EECF244321}">
                <p14:modId xmlns:p14="http://schemas.microsoft.com/office/powerpoint/2010/main" val="1069541621"/>
              </p:ext>
            </p:extLst>
          </p:nvPr>
        </p:nvGraphicFramePr>
        <p:xfrm>
          <a:off x="70338" y="1113552"/>
          <a:ext cx="12079457" cy="5638939"/>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517250">
                <a:tc>
                  <a:txBody>
                    <a:bodyPr/>
                    <a:lstStyle/>
                    <a:p>
                      <a:pPr algn="ctr">
                        <a:lnSpc>
                          <a:spcPct val="100000"/>
                        </a:lnSpc>
                        <a:spcAft>
                          <a:spcPts val="0"/>
                        </a:spcAft>
                      </a:pPr>
                      <a:r>
                        <a:rPr lang="fr-FR" sz="2700" b="1" dirty="0">
                          <a:latin typeface="Times New Roman" panose="02020603050405020304" pitchFamily="18" charset="0"/>
                          <a:ea typeface="Calibri"/>
                          <a:cs typeface="Times New Roman" panose="02020603050405020304" pitchFamily="18" charset="0"/>
                        </a:rPr>
                        <a:t>Les règles de compétence des instances concernées</a:t>
                      </a:r>
                    </a:p>
                  </a:txBody>
                  <a:tcPr/>
                </a:tc>
                <a:extLst>
                  <a:ext uri="{0D108BD9-81ED-4DB2-BD59-A6C34878D82A}">
                    <a16:rowId xmlns:a16="http://schemas.microsoft.com/office/drawing/2014/main" val="854231308"/>
                  </a:ext>
                </a:extLst>
              </a:tr>
              <a:tr h="5121689">
                <a:tc>
                  <a:txBody>
                    <a:bodyPr/>
                    <a:lstStyle/>
                    <a:p>
                      <a:pPr marL="285750" indent="-285750" algn="just">
                        <a:lnSpc>
                          <a:spcPct val="150000"/>
                        </a:lnSpc>
                        <a:buFont typeface="Wingdings" panose="05000000000000000000" pitchFamily="2" charset="2"/>
                        <a:buChar char="q"/>
                      </a:pPr>
                      <a:r>
                        <a:rPr lang="fr-FR" sz="18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Pour ce qui est de la RC Dommages corporels, la phase de la transaction est un préalable obligatoire</a:t>
                      </a:r>
                      <a:r>
                        <a:rPr lang="fr-FR" sz="1800" b="1" dirty="0">
                          <a:solidFill>
                            <a:srgbClr val="0070C0"/>
                          </a:solidFill>
                          <a:latin typeface="Times New Roman" panose="02020603050405020304" pitchFamily="18" charset="0"/>
                          <a:cs typeface="Times New Roman" panose="02020603050405020304" pitchFamily="18" charset="0"/>
                        </a:rPr>
                        <a:t> </a:t>
                      </a:r>
                      <a:r>
                        <a:rPr lang="fr-FR" sz="2000" b="1" dirty="0">
                          <a:solidFill>
                            <a:srgbClr val="0070C0"/>
                          </a:solidFill>
                          <a:latin typeface="Times New Roman" panose="02020603050405020304" pitchFamily="18" charset="0"/>
                          <a:cs typeface="Times New Roman" panose="02020603050405020304" pitchFamily="18" charset="0"/>
                        </a:rPr>
                        <a:t>:</a:t>
                      </a:r>
                      <a:r>
                        <a:rPr lang="fr-FR" sz="1800" b="1" dirty="0">
                          <a:solidFill>
                            <a:srgbClr val="0070C0"/>
                          </a:solidFill>
                          <a:latin typeface="Times New Roman" panose="02020603050405020304" pitchFamily="18" charset="0"/>
                          <a:cs typeface="Times New Roman" panose="02020603050405020304" pitchFamily="18" charset="0"/>
                        </a:rPr>
                        <a:t> </a:t>
                      </a:r>
                      <a:r>
                        <a:rPr lang="fr-FR" sz="1600" b="1" dirty="0">
                          <a:latin typeface="Times New Roman" panose="02020603050405020304" pitchFamily="18" charset="0"/>
                          <a:cs typeface="Times New Roman" panose="02020603050405020304" pitchFamily="18" charset="0"/>
                        </a:rPr>
                        <a:t>Cette transaction est envisagée différemment selon que l’on en présence des victimes majeures (</a:t>
                      </a:r>
                      <a:r>
                        <a:rPr lang="fr-FR" sz="1400" b="1" i="1" dirty="0">
                          <a:latin typeface="Times New Roman" panose="02020603050405020304" pitchFamily="18" charset="0"/>
                          <a:cs typeface="Times New Roman" panose="02020603050405020304" pitchFamily="18" charset="0"/>
                        </a:rPr>
                        <a:t>application de l’article 235 du Code CIMA</a:t>
                      </a:r>
                      <a:r>
                        <a:rPr lang="fr-FR" sz="1600" b="1" dirty="0">
                          <a:latin typeface="Times New Roman" panose="02020603050405020304" pitchFamily="18" charset="0"/>
                          <a:cs typeface="Times New Roman" panose="02020603050405020304" pitchFamily="18" charset="0"/>
                        </a:rPr>
                        <a:t>) ou des personnes incapables (</a:t>
                      </a:r>
                      <a:r>
                        <a:rPr lang="fr-FR" sz="1400" b="1" i="1" dirty="0">
                          <a:latin typeface="Times New Roman" panose="02020603050405020304" pitchFamily="18" charset="0"/>
                          <a:cs typeface="Times New Roman" panose="02020603050405020304" pitchFamily="18" charset="0"/>
                        </a:rPr>
                        <a:t>application de l’article 234 du Code CIMA</a:t>
                      </a:r>
                      <a:r>
                        <a:rPr lang="fr-FR" sz="1600" b="1" dirty="0">
                          <a:latin typeface="Times New Roman" panose="02020603050405020304" pitchFamily="18" charset="0"/>
                          <a:cs typeface="Times New Roman" panose="02020603050405020304" pitchFamily="18" charset="0"/>
                        </a:rPr>
                        <a:t>). Pour la RC Dommages matériels, le recours à la transaction semble être encadré par les considérations découlant du droit commun (</a:t>
                      </a:r>
                      <a:r>
                        <a:rPr lang="fr-FR" sz="1400" b="1" i="1" dirty="0">
                          <a:latin typeface="Times New Roman" panose="02020603050405020304" pitchFamily="18" charset="0"/>
                          <a:cs typeface="Times New Roman" panose="02020603050405020304" pitchFamily="18" charset="0"/>
                        </a:rPr>
                        <a:t>elle est donc libre en la matière et se fait en application des articles 2044 à 2057 du Code civil</a:t>
                      </a:r>
                      <a:r>
                        <a:rPr lang="fr-FR" sz="1600" b="1" dirty="0">
                          <a:latin typeface="Times New Roman" panose="02020603050405020304" pitchFamily="18" charset="0"/>
                          <a:cs typeface="Times New Roman" panose="02020603050405020304" pitchFamily="18" charset="0"/>
                        </a:rPr>
                        <a:t>) ;</a:t>
                      </a:r>
                    </a:p>
                    <a:p>
                      <a:pPr marL="171450" indent="-171450" algn="ctr">
                        <a:lnSpc>
                          <a:spcPct val="150000"/>
                        </a:lnSpc>
                        <a:buFont typeface="Wingdings" panose="05000000000000000000" pitchFamily="2" charset="2"/>
                        <a:buChar char="q"/>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q"/>
                      </a:pPr>
                      <a:r>
                        <a:rPr lang="fr-FR" sz="18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recours aux instances professionnelles spécialisées est une option spécifique en assurance</a:t>
                      </a:r>
                      <a:r>
                        <a:rPr lang="fr-FR" sz="1800" b="1" dirty="0">
                          <a:solidFill>
                            <a:srgbClr val="0070C0"/>
                          </a:solidFill>
                          <a:latin typeface="Times New Roman" panose="02020603050405020304" pitchFamily="18" charset="0"/>
                          <a:cs typeface="Times New Roman" panose="02020603050405020304" pitchFamily="18" charset="0"/>
                        </a:rPr>
                        <a:t> </a:t>
                      </a:r>
                      <a:r>
                        <a:rPr lang="fr-FR" sz="2000" b="1" dirty="0">
                          <a:solidFill>
                            <a:srgbClr val="0070C0"/>
                          </a:solidFill>
                          <a:latin typeface="Times New Roman" panose="02020603050405020304" pitchFamily="18" charset="0"/>
                          <a:cs typeface="Times New Roman" panose="02020603050405020304" pitchFamily="18" charset="0"/>
                        </a:rPr>
                        <a:t>:</a:t>
                      </a:r>
                      <a:r>
                        <a:rPr lang="fr-FR" sz="1800" b="1" dirty="0">
                          <a:solidFill>
                            <a:srgbClr val="0070C0"/>
                          </a:solidFill>
                          <a:latin typeface="Times New Roman" panose="02020603050405020304" pitchFamily="18" charset="0"/>
                          <a:cs typeface="Times New Roman" panose="02020603050405020304" pitchFamily="18" charset="0"/>
                        </a:rPr>
                        <a:t> </a:t>
                      </a:r>
                      <a:r>
                        <a:rPr lang="fr-FR" sz="1600" b="1" dirty="0">
                          <a:latin typeface="Times New Roman" panose="02020603050405020304" pitchFamily="18" charset="0"/>
                          <a:cs typeface="Times New Roman" panose="02020603050405020304" pitchFamily="18" charset="0"/>
                        </a:rPr>
                        <a:t>On notera les compétences respectives de la Commission Nationale d’Arbitrage (</a:t>
                      </a:r>
                      <a:r>
                        <a:rPr lang="fr-FR" sz="1400" b="1" i="1" dirty="0">
                          <a:latin typeface="Times New Roman" panose="02020603050405020304" pitchFamily="18" charset="0"/>
                          <a:cs typeface="Times New Roman" panose="02020603050405020304" pitchFamily="18" charset="0"/>
                        </a:rPr>
                        <a:t>c’est la CNA, article 276 du Code CIMA</a:t>
                      </a:r>
                      <a:r>
                        <a:rPr lang="fr-FR" sz="1600" b="1" dirty="0">
                          <a:latin typeface="Times New Roman" panose="02020603050405020304" pitchFamily="18" charset="0"/>
                          <a:cs typeface="Times New Roman" panose="02020603050405020304" pitchFamily="18" charset="0"/>
                        </a:rPr>
                        <a:t>), celle de la Commission de suivi et de conciliation (</a:t>
                      </a:r>
                      <a:r>
                        <a:rPr lang="fr-FR" sz="1400" b="1" i="1" dirty="0">
                          <a:latin typeface="Times New Roman" panose="02020603050405020304" pitchFamily="18" charset="0"/>
                          <a:cs typeface="Times New Roman" panose="02020603050405020304" pitchFamily="18" charset="0"/>
                        </a:rPr>
                        <a:t>pour le cas des sinistres relevant du système d’Indemnisation Directe des Assurés, IDA</a:t>
                      </a:r>
                      <a:r>
                        <a:rPr lang="fr-FR" sz="1600" b="1" dirty="0">
                          <a:latin typeface="Times New Roman" panose="02020603050405020304" pitchFamily="18" charset="0"/>
                          <a:cs typeface="Times New Roman" panose="02020603050405020304" pitchFamily="18" charset="0"/>
                        </a:rPr>
                        <a:t>) et celle de la Commission d’arbitrage du système de la carte rose (</a:t>
                      </a:r>
                      <a:r>
                        <a:rPr lang="fr-FR" sz="1400" b="1" i="1" dirty="0">
                          <a:latin typeface="Times New Roman" panose="02020603050405020304" pitchFamily="18" charset="0"/>
                          <a:cs typeface="Times New Roman" panose="02020603050405020304" pitchFamily="18" charset="0"/>
                        </a:rPr>
                        <a:t>pour le cas des sinistres transfrontaliers régis par le système de la carte rose</a:t>
                      </a:r>
                      <a:r>
                        <a:rPr lang="fr-FR" sz="1600" b="1" dirty="0">
                          <a:latin typeface="Times New Roman" panose="02020603050405020304" pitchFamily="18" charset="0"/>
                          <a:cs typeface="Times New Roman" panose="02020603050405020304" pitchFamily="18" charset="0"/>
                        </a:rPr>
                        <a:t>) ;</a:t>
                      </a:r>
                    </a:p>
                    <a:p>
                      <a:pPr marL="171450" indent="-171450" algn="ctr">
                        <a:lnSpc>
                          <a:spcPct val="150000"/>
                        </a:lnSpc>
                        <a:buFont typeface="Wingdings" panose="05000000000000000000" pitchFamily="2" charset="2"/>
                        <a:buChar char="q"/>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q"/>
                      </a:pPr>
                      <a:r>
                        <a:rPr lang="fr-FR" sz="18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recours à la juridiction compétente reste une voie ouverte en la matière</a:t>
                      </a:r>
                      <a:r>
                        <a:rPr lang="fr-FR" sz="1800" b="1" u="none"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fr-FR" sz="18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1600" b="1" dirty="0">
                          <a:latin typeface="Times New Roman" panose="02020603050405020304" pitchFamily="18" charset="0"/>
                          <a:cs typeface="Times New Roman" panose="02020603050405020304" pitchFamily="18" charset="0"/>
                        </a:rPr>
                        <a:t>Il faut distinguer à ce titre le caractère indicatif des règles de compétence visées à l’article 30 du CIMA (</a:t>
                      </a:r>
                      <a:r>
                        <a:rPr lang="fr-FR" sz="1400" b="1" i="1" dirty="0">
                          <a:latin typeface="Times New Roman" panose="02020603050405020304" pitchFamily="18" charset="0"/>
                          <a:cs typeface="Times New Roman" panose="02020603050405020304" pitchFamily="18" charset="0"/>
                        </a:rPr>
                        <a:t>surtout son alinéa 1</a:t>
                      </a:r>
                      <a:r>
                        <a:rPr lang="fr-FR" sz="1400" b="1" i="1" baseline="30000" dirty="0">
                          <a:latin typeface="Times New Roman" panose="02020603050405020304" pitchFamily="18" charset="0"/>
                          <a:cs typeface="Times New Roman" panose="02020603050405020304" pitchFamily="18" charset="0"/>
                        </a:rPr>
                        <a:t>er</a:t>
                      </a:r>
                      <a:r>
                        <a:rPr lang="fr-FR" sz="1600" b="1" dirty="0">
                          <a:latin typeface="Times New Roman" panose="02020603050405020304" pitchFamily="18" charset="0"/>
                          <a:cs typeface="Times New Roman" panose="02020603050405020304" pitchFamily="18" charset="0"/>
                        </a:rPr>
                        <a:t>) des grilles de compétence respectives des juridictions civiles (</a:t>
                      </a:r>
                      <a:r>
                        <a:rPr lang="fr-FR" sz="1400" b="1" i="1" dirty="0">
                          <a:latin typeface="Times New Roman" panose="02020603050405020304" pitchFamily="18" charset="0"/>
                          <a:cs typeface="Times New Roman" panose="02020603050405020304" pitchFamily="18" charset="0"/>
                        </a:rPr>
                        <a:t>compétences d’attribution et territoriale restant à vérifier</a:t>
                      </a:r>
                      <a:r>
                        <a:rPr lang="fr-FR" sz="1600" b="1" dirty="0">
                          <a:latin typeface="Times New Roman" panose="02020603050405020304" pitchFamily="18" charset="0"/>
                          <a:cs typeface="Times New Roman" panose="02020603050405020304" pitchFamily="18" charset="0"/>
                        </a:rPr>
                        <a:t>) et des juridictions répressives (</a:t>
                      </a:r>
                      <a:r>
                        <a:rPr lang="fr-FR" sz="1400" b="1" i="1" dirty="0">
                          <a:latin typeface="Times New Roman" panose="02020603050405020304" pitchFamily="18" charset="0"/>
                          <a:cs typeface="Times New Roman" panose="02020603050405020304" pitchFamily="18" charset="0"/>
                        </a:rPr>
                        <a:t>lorsque l’action publique est mélangée d’action civile, cette dernière seule pouvant entraîner des conséquences pécuniaires à l’égard de l’assureur</a:t>
                      </a:r>
                      <a:r>
                        <a:rPr lang="fr-FR" sz="1600" b="1" dirty="0">
                          <a:latin typeface="Times New Roman" panose="02020603050405020304" pitchFamily="18" charset="0"/>
                          <a:cs typeface="Times New Roman" panose="02020603050405020304" pitchFamily="18" charset="0"/>
                        </a:rPr>
                        <a:t>).</a:t>
                      </a: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7" name="ZoneTexte 6">
            <a:extLst>
              <a:ext uri="{FF2B5EF4-FFF2-40B4-BE49-F238E27FC236}">
                <a16:creationId xmlns:a16="http://schemas.microsoft.com/office/drawing/2014/main" id="{22879451-7348-4AD4-B392-EA2DD3AC995B}"/>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75129493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137442F4-A480-E45F-57DC-72BABB3D670F}"/>
              </a:ext>
            </a:extLst>
          </p:cNvPr>
          <p:cNvSpPr txBox="1"/>
          <p:nvPr/>
        </p:nvSpPr>
        <p:spPr>
          <a:xfrm>
            <a:off x="129663" y="728489"/>
            <a:ext cx="5905376"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i="0" u="none" strike="noStrike" kern="1200" cap="none" spc="0" baseline="0" dirty="0">
                <a:solidFill>
                  <a:srgbClr val="0070C0"/>
                </a:solidFill>
                <a:uFillTx/>
                <a:latin typeface="Times New Roman" pitchFamily="18"/>
                <a:cs typeface="Times New Roman" pitchFamily="18"/>
              </a:rPr>
              <a:t>8/ Le régime d’une action en responsabilité spécifique (</a:t>
            </a:r>
            <a:r>
              <a:rPr lang="fr-FR" b="1" dirty="0">
                <a:solidFill>
                  <a:srgbClr val="0070C0"/>
                </a:solidFill>
                <a:latin typeface="Times New Roman" pitchFamily="18"/>
                <a:cs typeface="Times New Roman" pitchFamily="18"/>
              </a:rPr>
              <a:t>4</a:t>
            </a:r>
            <a:r>
              <a:rPr lang="fr-FR" b="1" i="0" u="none" strike="noStrike" kern="1200" cap="none" spc="0" baseline="0" dirty="0">
                <a:solidFill>
                  <a:srgbClr val="0070C0"/>
                </a:solidFill>
                <a:uFillTx/>
                <a:latin typeface="Times New Roman" pitchFamily="18"/>
                <a:cs typeface="Times New Roman" pitchFamily="18"/>
              </a:rPr>
              <a:t>)</a:t>
            </a:r>
          </a:p>
        </p:txBody>
      </p:sp>
      <p:graphicFrame>
        <p:nvGraphicFramePr>
          <p:cNvPr id="6" name="Tableau 5">
            <a:extLst>
              <a:ext uri="{FF2B5EF4-FFF2-40B4-BE49-F238E27FC236}">
                <a16:creationId xmlns:a16="http://schemas.microsoft.com/office/drawing/2014/main" id="{824E064E-B532-D666-5087-1A2C913F55C4}"/>
              </a:ext>
            </a:extLst>
          </p:cNvPr>
          <p:cNvGraphicFramePr>
            <a:graphicFrameLocks noGrp="1"/>
          </p:cNvGraphicFramePr>
          <p:nvPr>
            <p:extLst>
              <p:ext uri="{D42A27DB-BD31-4B8C-83A1-F6EECF244321}">
                <p14:modId xmlns:p14="http://schemas.microsoft.com/office/powerpoint/2010/main" val="2820003057"/>
              </p:ext>
            </p:extLst>
          </p:nvPr>
        </p:nvGraphicFramePr>
        <p:xfrm>
          <a:off x="42202" y="1139482"/>
          <a:ext cx="12079457" cy="5641300"/>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531645">
                <a:tc>
                  <a:txBody>
                    <a:bodyPr/>
                    <a:lstStyle/>
                    <a:p>
                      <a:pPr algn="ctr">
                        <a:lnSpc>
                          <a:spcPct val="100000"/>
                        </a:lnSpc>
                        <a:spcAft>
                          <a:spcPts val="0"/>
                        </a:spcAft>
                      </a:pPr>
                      <a:r>
                        <a:rPr lang="fr-FR" sz="2700" b="1" dirty="0">
                          <a:latin typeface="Times New Roman" panose="02020603050405020304" pitchFamily="18" charset="0"/>
                          <a:ea typeface="Calibri"/>
                          <a:cs typeface="Times New Roman" panose="02020603050405020304" pitchFamily="18" charset="0"/>
                        </a:rPr>
                        <a:t>Le traitement de la demande en réparation</a:t>
                      </a:r>
                    </a:p>
                  </a:txBody>
                  <a:tcPr/>
                </a:tc>
                <a:extLst>
                  <a:ext uri="{0D108BD9-81ED-4DB2-BD59-A6C34878D82A}">
                    <a16:rowId xmlns:a16="http://schemas.microsoft.com/office/drawing/2014/main" val="854231308"/>
                  </a:ext>
                </a:extLst>
              </a:tr>
              <a:tr h="5101898">
                <a:tc>
                  <a:txBody>
                    <a:bodyPr/>
                    <a:lstStyle/>
                    <a:p>
                      <a:pPr marL="0" indent="0" algn="ctr">
                        <a:lnSpc>
                          <a:spcPct val="150000"/>
                        </a:lnSpc>
                        <a:buFont typeface="Wingdings" panose="05000000000000000000" pitchFamily="2" charset="2"/>
                        <a:buNone/>
                      </a:pPr>
                      <a:endParaRPr lang="fr-FR" sz="4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q"/>
                      </a:pPr>
                      <a:r>
                        <a:rPr lang="fr-FR" sz="18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traitement de la demande de réparation doit d’abord prendre en compte les délais applicables</a:t>
                      </a:r>
                      <a:r>
                        <a:rPr lang="fr-FR" sz="1800" b="1" u="none"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u="none" dirty="0">
                          <a:solidFill>
                            <a:srgbClr val="0070C0"/>
                          </a:solidFill>
                          <a:latin typeface="Times New Roman" panose="02020603050405020304" pitchFamily="18" charset="0"/>
                          <a:cs typeface="Times New Roman" panose="02020603050405020304" pitchFamily="18" charset="0"/>
                        </a:rPr>
                        <a:t>:</a:t>
                      </a:r>
                      <a:r>
                        <a:rPr lang="fr-FR" sz="1800" b="1" dirty="0">
                          <a:latin typeface="Times New Roman" panose="02020603050405020304" pitchFamily="18" charset="0"/>
                          <a:cs typeface="Times New Roman" panose="02020603050405020304" pitchFamily="18" charset="0"/>
                        </a:rPr>
                        <a:t> </a:t>
                      </a:r>
                      <a:r>
                        <a:rPr lang="fr-FR" sz="1600" b="1" dirty="0">
                          <a:latin typeface="Times New Roman" panose="02020603050405020304" pitchFamily="18" charset="0"/>
                          <a:cs typeface="Times New Roman" panose="02020603050405020304" pitchFamily="18" charset="0"/>
                        </a:rPr>
                        <a:t>Les fragilités relatives au délai de déclaration des sinistres doivent être connues (</a:t>
                      </a:r>
                      <a:r>
                        <a:rPr lang="fr-FR" sz="1400" b="1" i="1" dirty="0">
                          <a:latin typeface="Times New Roman" panose="02020603050405020304" pitchFamily="18" charset="0"/>
                          <a:cs typeface="Times New Roman" panose="02020603050405020304" pitchFamily="18" charset="0"/>
                        </a:rPr>
                        <a:t>voir article 210 alinéa 1</a:t>
                      </a:r>
                      <a:r>
                        <a:rPr lang="fr-FR" sz="1400" b="1" i="1" baseline="30000" dirty="0">
                          <a:latin typeface="Times New Roman" panose="02020603050405020304" pitchFamily="18" charset="0"/>
                          <a:cs typeface="Times New Roman" panose="02020603050405020304" pitchFamily="18" charset="0"/>
                        </a:rPr>
                        <a:t>er</a:t>
                      </a:r>
                      <a:r>
                        <a:rPr lang="fr-FR" sz="1400" b="1" i="1" dirty="0">
                          <a:latin typeface="Times New Roman" panose="02020603050405020304" pitchFamily="18" charset="0"/>
                          <a:cs typeface="Times New Roman" panose="02020603050405020304" pitchFamily="18" charset="0"/>
                        </a:rPr>
                        <a:t> 2°) du Code CIMA</a:t>
                      </a:r>
                      <a:r>
                        <a:rPr lang="fr-FR" sz="1600" b="1" dirty="0">
                          <a:latin typeface="Times New Roman" panose="02020603050405020304" pitchFamily="18" charset="0"/>
                          <a:cs typeface="Times New Roman" panose="02020603050405020304" pitchFamily="18" charset="0"/>
                        </a:rPr>
                        <a:t>) en même temps que les délais de présentation de l’offre d’indemnité (</a:t>
                      </a:r>
                      <a:r>
                        <a:rPr lang="fr-FR" sz="1400" b="1" i="1" dirty="0">
                          <a:latin typeface="Times New Roman" panose="02020603050405020304" pitchFamily="18" charset="0"/>
                          <a:cs typeface="Times New Roman" panose="02020603050405020304" pitchFamily="18" charset="0"/>
                        </a:rPr>
                        <a:t>voir article 231 du Code CIMA</a:t>
                      </a:r>
                      <a:r>
                        <a:rPr lang="fr-FR" sz="1600" b="1" dirty="0">
                          <a:latin typeface="Times New Roman" panose="02020603050405020304" pitchFamily="18" charset="0"/>
                          <a:cs typeface="Times New Roman" panose="02020603050405020304" pitchFamily="18" charset="0"/>
                        </a:rPr>
                        <a:t>). Les règles et incidences des allongements des délais de présentation de l’offre d’indemnité doivent aussi être prises en considération (</a:t>
                      </a:r>
                      <a:r>
                        <a:rPr lang="fr-FR" sz="1400" b="1" i="1" dirty="0">
                          <a:latin typeface="Times New Roman" panose="02020603050405020304" pitchFamily="18" charset="0"/>
                          <a:cs typeface="Times New Roman" panose="02020603050405020304" pitchFamily="18" charset="0"/>
                        </a:rPr>
                        <a:t>voir articles 247 à 253 du Code CIMA. Voir aussi nos échanges sur « L’allongement des délais de présentation de l’offre d’indemnité dans le Livre 2 du Code CIMA ») </a:t>
                      </a:r>
                      <a:r>
                        <a:rPr lang="fr-FR" sz="1600" b="1" dirty="0">
                          <a:latin typeface="Times New Roman" panose="02020603050405020304" pitchFamily="18" charset="0"/>
                          <a:cs typeface="Times New Roman" panose="02020603050405020304" pitchFamily="18" charset="0"/>
                        </a:rPr>
                        <a:t>;</a:t>
                      </a:r>
                    </a:p>
                    <a:p>
                      <a:pPr marL="171450" indent="-171450" algn="ctr">
                        <a:lnSpc>
                          <a:spcPct val="150000"/>
                        </a:lnSpc>
                        <a:buFont typeface="Wingdings" panose="05000000000000000000" pitchFamily="2" charset="2"/>
                        <a:buChar char="q"/>
                      </a:pPr>
                      <a:endParaRPr lang="fr-FR" sz="400" dirty="0">
                        <a:solidFill>
                          <a:srgbClr val="0070C0"/>
                        </a:solidFill>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q"/>
                      </a:pPr>
                      <a:r>
                        <a:rPr lang="fr-FR" sz="18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traitement de la demande de réparation doit ensuite considérer les moyens de défense opposables</a:t>
                      </a:r>
                      <a:r>
                        <a:rPr lang="fr-FR" sz="1800" b="1" u="none"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dirty="0">
                          <a:solidFill>
                            <a:srgbClr val="0070C0"/>
                          </a:solidFill>
                          <a:latin typeface="Times New Roman" panose="02020603050405020304" pitchFamily="18" charset="0"/>
                          <a:cs typeface="Times New Roman" panose="02020603050405020304" pitchFamily="18" charset="0"/>
                        </a:rPr>
                        <a:t>:</a:t>
                      </a:r>
                      <a:r>
                        <a:rPr lang="fr-FR" sz="1800" b="1" dirty="0">
                          <a:latin typeface="Times New Roman" panose="02020603050405020304" pitchFamily="18" charset="0"/>
                          <a:cs typeface="Times New Roman" panose="02020603050405020304" pitchFamily="18" charset="0"/>
                        </a:rPr>
                        <a:t> </a:t>
                      </a:r>
                      <a:r>
                        <a:rPr lang="fr-FR" sz="1600" b="1" dirty="0">
                          <a:latin typeface="Times New Roman" panose="02020603050405020304" pitchFamily="18" charset="0"/>
                          <a:cs typeface="Times New Roman" panose="02020603050405020304" pitchFamily="18" charset="0"/>
                        </a:rPr>
                        <a:t>La notion de moyens de défense renvoie à un ensemble formé par les arguments de défense au fond et les exceptions de procédure. L’opposabilité de ces moyens de défense est, en droit CIMA, essentiellement régie par </a:t>
                      </a:r>
                      <a:r>
                        <a:rPr lang="fr-FR"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 lettre et l’esprit de l’article 10 du Code CIMA </a:t>
                      </a:r>
                      <a:r>
                        <a:rPr lang="fr-FR" sz="1600" b="1" dirty="0">
                          <a:latin typeface="Times New Roman" panose="02020603050405020304" pitchFamily="18" charset="0"/>
                          <a:cs typeface="Times New Roman" panose="02020603050405020304" pitchFamily="18" charset="0"/>
                        </a:rPr>
                        <a:t>;</a:t>
                      </a:r>
                    </a:p>
                    <a:p>
                      <a:pPr marL="171450" indent="-171450" algn="ctr">
                        <a:lnSpc>
                          <a:spcPct val="150000"/>
                        </a:lnSpc>
                        <a:buFont typeface="Wingdings" panose="05000000000000000000" pitchFamily="2" charset="2"/>
                        <a:buChar char="q"/>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q"/>
                      </a:pPr>
                      <a:r>
                        <a:rPr lang="fr-FR" sz="16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a:t>
                      </a:r>
                      <a:r>
                        <a:rPr lang="fr-FR" sz="18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traitement de la demande de réparation doit enfin prendre en compte son étendue</a:t>
                      </a:r>
                      <a:r>
                        <a:rPr lang="fr-FR" sz="18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dirty="0">
                          <a:solidFill>
                            <a:srgbClr val="0070C0"/>
                          </a:solidFill>
                          <a:effectLst/>
                          <a:latin typeface="Times New Roman" panose="02020603050405020304" pitchFamily="18" charset="0"/>
                          <a:cs typeface="Times New Roman" panose="02020603050405020304" pitchFamily="18" charset="0"/>
                        </a:rPr>
                        <a:t>:</a:t>
                      </a:r>
                      <a:r>
                        <a:rPr lang="fr-FR" sz="1800" b="1" dirty="0">
                          <a:latin typeface="Times New Roman" panose="02020603050405020304" pitchFamily="18" charset="0"/>
                          <a:cs typeface="Times New Roman" panose="02020603050405020304" pitchFamily="18" charset="0"/>
                        </a:rPr>
                        <a:t> </a:t>
                      </a:r>
                      <a:r>
                        <a:rPr lang="fr-FR" sz="1600" b="1" dirty="0">
                          <a:latin typeface="Times New Roman" panose="02020603050405020304" pitchFamily="18" charset="0"/>
                          <a:cs typeface="Times New Roman" panose="02020603050405020304" pitchFamily="18" charset="0"/>
                        </a:rPr>
                        <a:t>Il faut à ce titre séparer l’étendue de la réparation des dommages matériels (</a:t>
                      </a:r>
                      <a:r>
                        <a:rPr lang="fr-FR" sz="1400" b="1" i="1" dirty="0">
                          <a:latin typeface="Times New Roman" panose="02020603050405020304" pitchFamily="18" charset="0"/>
                          <a:cs typeface="Times New Roman" panose="02020603050405020304" pitchFamily="18" charset="0"/>
                        </a:rPr>
                        <a:t>ces dommages sont régis par le principe de la réparation intégrale</a:t>
                      </a:r>
                      <a:r>
                        <a:rPr lang="fr-FR" sz="1600" b="1" dirty="0">
                          <a:latin typeface="Times New Roman" panose="02020603050405020304" pitchFamily="18" charset="0"/>
                          <a:cs typeface="Times New Roman" panose="02020603050405020304" pitchFamily="18" charset="0"/>
                        </a:rPr>
                        <a:t>) de celle des dommages corporels (</a:t>
                      </a:r>
                      <a:r>
                        <a:rPr lang="fr-FR" sz="1400" b="1" i="1" dirty="0">
                          <a:latin typeface="Times New Roman" panose="02020603050405020304" pitchFamily="18" charset="0"/>
                          <a:cs typeface="Times New Roman" panose="02020603050405020304" pitchFamily="18" charset="0"/>
                        </a:rPr>
                        <a:t>ces dommages sont réglés en fonction du barème légal découlant du Code CIMA</a:t>
                      </a:r>
                      <a:r>
                        <a:rPr lang="fr-FR" sz="1600" b="1" dirty="0">
                          <a:latin typeface="Times New Roman" panose="02020603050405020304" pitchFamily="18" charset="0"/>
                          <a:cs typeface="Times New Roman" panose="02020603050405020304" pitchFamily="18" charset="0"/>
                        </a:rPr>
                        <a:t>). Les intérêts de retard doivent également être considérés (</a:t>
                      </a:r>
                      <a:r>
                        <a:rPr lang="fr-FR" sz="1400" b="1" i="1" dirty="0">
                          <a:latin typeface="Times New Roman" panose="02020603050405020304" pitchFamily="18" charset="0"/>
                          <a:cs typeface="Times New Roman" panose="02020603050405020304" pitchFamily="18" charset="0"/>
                        </a:rPr>
                        <a:t>application des articles 233 et 236 du Code CIMA pour le cas des dommages corporels</a:t>
                      </a:r>
                      <a:r>
                        <a:rPr lang="fr-FR" sz="1600" b="1" dirty="0">
                          <a:latin typeface="Times New Roman" panose="02020603050405020304" pitchFamily="18" charset="0"/>
                          <a:cs typeface="Times New Roman" panose="02020603050405020304" pitchFamily="18" charset="0"/>
                        </a:rPr>
                        <a:t>).</a:t>
                      </a:r>
                    </a:p>
                    <a:p>
                      <a:pPr marL="0" indent="0" algn="ctr">
                        <a:lnSpc>
                          <a:spcPct val="150000"/>
                        </a:lnSpc>
                        <a:buFont typeface="Wingdings" panose="05000000000000000000" pitchFamily="2" charset="2"/>
                        <a:buNone/>
                      </a:pPr>
                      <a:endParaRPr lang="fr-FR" sz="400" b="1"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7" name="ZoneTexte 6">
            <a:extLst>
              <a:ext uri="{FF2B5EF4-FFF2-40B4-BE49-F238E27FC236}">
                <a16:creationId xmlns:a16="http://schemas.microsoft.com/office/drawing/2014/main" id="{4470EA8F-5CE0-4407-A65B-914A9C4D978E}"/>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52771056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BC1C69A2-54EC-403D-6359-FBF50C77C299}"/>
              </a:ext>
            </a:extLst>
          </p:cNvPr>
          <p:cNvSpPr txBox="1"/>
          <p:nvPr/>
        </p:nvSpPr>
        <p:spPr>
          <a:xfrm>
            <a:off x="56267" y="1994582"/>
            <a:ext cx="7540283"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i="0" u="none" strike="noStrike" kern="1200" cap="none" spc="0" baseline="0" dirty="0">
                <a:solidFill>
                  <a:srgbClr val="0070C0"/>
                </a:solidFill>
                <a:uFillTx/>
                <a:latin typeface="Times New Roman" pitchFamily="18"/>
                <a:cs typeface="Times New Roman" pitchFamily="18"/>
              </a:rPr>
              <a:t>9/ Le cadre du recours en contribution dans le Livre 2 du Code CIMA (</a:t>
            </a:r>
            <a:r>
              <a:rPr lang="fr-FR" b="1" dirty="0">
                <a:solidFill>
                  <a:srgbClr val="0070C0"/>
                </a:solidFill>
                <a:latin typeface="Times New Roman" pitchFamily="18"/>
                <a:cs typeface="Times New Roman" pitchFamily="18"/>
              </a:rPr>
              <a:t>1</a:t>
            </a:r>
            <a:r>
              <a:rPr lang="fr-FR" b="1" i="0" u="none" strike="noStrike" kern="1200" cap="none" spc="0" baseline="0" dirty="0">
                <a:solidFill>
                  <a:srgbClr val="0070C0"/>
                </a:solidFill>
                <a:uFillTx/>
                <a:latin typeface="Times New Roman" pitchFamily="18"/>
                <a:cs typeface="Times New Roman" pitchFamily="18"/>
              </a:rPr>
              <a:t>)</a:t>
            </a:r>
          </a:p>
        </p:txBody>
      </p:sp>
      <p:graphicFrame>
        <p:nvGraphicFramePr>
          <p:cNvPr id="6" name="Tableau 5">
            <a:extLst>
              <a:ext uri="{FF2B5EF4-FFF2-40B4-BE49-F238E27FC236}">
                <a16:creationId xmlns:a16="http://schemas.microsoft.com/office/drawing/2014/main" id="{BCA51B07-ED99-E925-0D99-DACD85D5DFB2}"/>
              </a:ext>
            </a:extLst>
          </p:cNvPr>
          <p:cNvGraphicFramePr>
            <a:graphicFrameLocks noGrp="1"/>
          </p:cNvGraphicFramePr>
          <p:nvPr>
            <p:extLst>
              <p:ext uri="{D42A27DB-BD31-4B8C-83A1-F6EECF244321}">
                <p14:modId xmlns:p14="http://schemas.microsoft.com/office/powerpoint/2010/main" val="3250769389"/>
              </p:ext>
            </p:extLst>
          </p:nvPr>
        </p:nvGraphicFramePr>
        <p:xfrm>
          <a:off x="75351" y="2431368"/>
          <a:ext cx="12051001" cy="3738055"/>
        </p:xfrm>
        <a:graphic>
          <a:graphicData uri="http://schemas.openxmlformats.org/drawingml/2006/table">
            <a:tbl>
              <a:tblPr>
                <a:effectLst>
                  <a:innerShdw blurRad="114300">
                    <a:prstClr val="black"/>
                  </a:innerShdw>
                </a:effectLst>
              </a:tblPr>
              <a:tblGrid>
                <a:gridCol w="4352920">
                  <a:extLst>
                    <a:ext uri="{9D8B030D-6E8A-4147-A177-3AD203B41FA5}">
                      <a16:colId xmlns:a16="http://schemas.microsoft.com/office/drawing/2014/main" val="20000"/>
                    </a:ext>
                  </a:extLst>
                </a:gridCol>
                <a:gridCol w="7698081">
                  <a:extLst>
                    <a:ext uri="{9D8B030D-6E8A-4147-A177-3AD203B41FA5}">
                      <a16:colId xmlns:a16="http://schemas.microsoft.com/office/drawing/2014/main" val="20001"/>
                    </a:ext>
                  </a:extLst>
                </a:gridCol>
              </a:tblGrid>
              <a:tr h="3390313">
                <a:tc>
                  <a:txBody>
                    <a:bodyPr/>
                    <a:lstStyle/>
                    <a:p>
                      <a:pPr algn="ctr">
                        <a:lnSpc>
                          <a:spcPct val="115000"/>
                        </a:lnSpc>
                        <a:spcAft>
                          <a:spcPts val="0"/>
                        </a:spcAft>
                      </a:pPr>
                      <a:r>
                        <a:rPr lang="fr-FR" sz="2700" b="1" dirty="0">
                          <a:solidFill>
                            <a:schemeClr val="accent1"/>
                          </a:solidFill>
                          <a:latin typeface="Times New Roman"/>
                          <a:ea typeface="Calibri"/>
                          <a:cs typeface="Times New Roman"/>
                        </a:rPr>
                        <a:t>POINTS A DEVELOPPER</a:t>
                      </a:r>
                      <a:endParaRPr lang="fr-FR" sz="2700" dirty="0">
                        <a:solidFill>
                          <a:schemeClr val="accent1"/>
                        </a:solidFill>
                        <a:latin typeface="Calibri"/>
                        <a:ea typeface="Calibri"/>
                        <a:cs typeface="Times New Roman"/>
                      </a:endParaRPr>
                    </a:p>
                  </a:txBody>
                  <a:tcPr marL="68537" marR="685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300000"/>
                        </a:lnSpc>
                        <a:spcAft>
                          <a:spcPts val="0"/>
                        </a:spcAft>
                      </a:pPr>
                      <a:r>
                        <a:rPr lang="fr-FR" sz="2400" b="1" dirty="0">
                          <a:latin typeface="Times New Roman" panose="02020603050405020304" pitchFamily="18" charset="0"/>
                          <a:ea typeface="Calibri"/>
                          <a:cs typeface="Times New Roman" panose="02020603050405020304" pitchFamily="18" charset="0"/>
                        </a:rPr>
                        <a:t>9-1/ Le fondement juridique du recours en contribution</a:t>
                      </a:r>
                    </a:p>
                    <a:p>
                      <a:pPr algn="just">
                        <a:lnSpc>
                          <a:spcPct val="300000"/>
                        </a:lnSpc>
                        <a:spcAft>
                          <a:spcPts val="0"/>
                        </a:spcAft>
                      </a:pPr>
                      <a:r>
                        <a:rPr lang="fr-FR" sz="2400" b="1" dirty="0">
                          <a:latin typeface="Times New Roman" panose="02020603050405020304" pitchFamily="18" charset="0"/>
                          <a:ea typeface="Calibri"/>
                          <a:cs typeface="Times New Roman" panose="02020603050405020304" pitchFamily="18" charset="0"/>
                        </a:rPr>
                        <a:t>9-2/ Les protagonistes du recours en contribution</a:t>
                      </a: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150000"/>
                        </a:lnSpc>
                        <a:spcAft>
                          <a:spcPts val="0"/>
                        </a:spcAft>
                      </a:pPr>
                      <a:r>
                        <a:rPr lang="fr-FR" sz="2400" b="1" dirty="0">
                          <a:latin typeface="Times New Roman" panose="02020603050405020304" pitchFamily="18" charset="0"/>
                          <a:ea typeface="Calibri"/>
                          <a:cs typeface="Times New Roman" panose="02020603050405020304" pitchFamily="18" charset="0"/>
                        </a:rPr>
                        <a:t>9-3/ La liquidation des parts contributives des protagonistes</a:t>
                      </a:r>
                    </a:p>
                    <a:p>
                      <a:pPr algn="just">
                        <a:lnSpc>
                          <a:spcPct val="150000"/>
                        </a:lnSpc>
                        <a:spcAft>
                          <a:spcPts val="0"/>
                        </a:spcAft>
                      </a:pPr>
                      <a:endParaRPr lang="fr-FR" sz="400" b="1" dirty="0">
                        <a:latin typeface="Times New Roman" panose="02020603050405020304" pitchFamily="18" charset="0"/>
                        <a:ea typeface="Calibri"/>
                        <a:cs typeface="Times New Roman" panose="02020603050405020304" pitchFamily="18" charset="0"/>
                      </a:endParaRPr>
                    </a:p>
                  </a:txBody>
                  <a:tcPr marL="68537" marR="68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0"/>
                  </a:ext>
                </a:extLst>
              </a:tr>
            </a:tbl>
          </a:graphicData>
        </a:graphic>
      </p:graphicFrame>
      <p:sp>
        <p:nvSpPr>
          <p:cNvPr id="7" name="ZoneTexte 6">
            <a:extLst>
              <a:ext uri="{FF2B5EF4-FFF2-40B4-BE49-F238E27FC236}">
                <a16:creationId xmlns:a16="http://schemas.microsoft.com/office/drawing/2014/main" id="{3CFEE421-0C9E-46C9-8AE5-9FA09926655F}"/>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
        <p:nvSpPr>
          <p:cNvPr id="8" name="ZoneTexte 7">
            <a:extLst>
              <a:ext uri="{FF2B5EF4-FFF2-40B4-BE49-F238E27FC236}">
                <a16:creationId xmlns:a16="http://schemas.microsoft.com/office/drawing/2014/main" id="{26A51646-DBE4-46BF-B0FE-38E92D80B1AA}"/>
              </a:ext>
            </a:extLst>
          </p:cNvPr>
          <p:cNvSpPr txBox="1"/>
          <p:nvPr/>
        </p:nvSpPr>
        <p:spPr>
          <a:xfrm>
            <a:off x="3815401" y="6468106"/>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Par OMBOLO MENOGA Pierre Emmanuel</a:t>
            </a:r>
          </a:p>
        </p:txBody>
      </p:sp>
    </p:spTree>
    <p:extLst>
      <p:ext uri="{BB962C8B-B14F-4D97-AF65-F5344CB8AC3E}">
        <p14:creationId xmlns:p14="http://schemas.microsoft.com/office/powerpoint/2010/main" val="255186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a:extLst>
              <a:ext uri="{FF2B5EF4-FFF2-40B4-BE49-F238E27FC236}">
                <a16:creationId xmlns:a16="http://schemas.microsoft.com/office/drawing/2014/main" id="{A62FF703-B6F2-9FE3-AB31-A0ED7BBEB2F9}"/>
              </a:ext>
            </a:extLst>
          </p:cNvPr>
          <p:cNvGraphicFramePr>
            <a:graphicFrameLocks noGrp="1"/>
          </p:cNvGraphicFramePr>
          <p:nvPr>
            <p:extLst>
              <p:ext uri="{D42A27DB-BD31-4B8C-83A1-F6EECF244321}">
                <p14:modId xmlns:p14="http://schemas.microsoft.com/office/powerpoint/2010/main" val="876823345"/>
              </p:ext>
            </p:extLst>
          </p:nvPr>
        </p:nvGraphicFramePr>
        <p:xfrm>
          <a:off x="35495" y="1237963"/>
          <a:ext cx="12131463" cy="5498275"/>
        </p:xfrm>
        <a:graphic>
          <a:graphicData uri="http://schemas.openxmlformats.org/drawingml/2006/table">
            <a:tbl>
              <a:tblPr>
                <a:effectLst>
                  <a:innerShdw blurRad="114300">
                    <a:prstClr val="black"/>
                  </a:innerShdw>
                </a:effectLst>
              </a:tblPr>
              <a:tblGrid>
                <a:gridCol w="4381984">
                  <a:extLst>
                    <a:ext uri="{9D8B030D-6E8A-4147-A177-3AD203B41FA5}">
                      <a16:colId xmlns:a16="http://schemas.microsoft.com/office/drawing/2014/main" val="20000"/>
                    </a:ext>
                  </a:extLst>
                </a:gridCol>
                <a:gridCol w="7749479">
                  <a:extLst>
                    <a:ext uri="{9D8B030D-6E8A-4147-A177-3AD203B41FA5}">
                      <a16:colId xmlns:a16="http://schemas.microsoft.com/office/drawing/2014/main" val="20001"/>
                    </a:ext>
                  </a:extLst>
                </a:gridCol>
              </a:tblGrid>
              <a:tr h="3390313">
                <a:tc>
                  <a:txBody>
                    <a:bodyPr/>
                    <a:lstStyle/>
                    <a:p>
                      <a:pPr algn="ctr">
                        <a:lnSpc>
                          <a:spcPct val="115000"/>
                        </a:lnSpc>
                        <a:spcAft>
                          <a:spcPts val="0"/>
                        </a:spcAft>
                      </a:pPr>
                      <a:r>
                        <a:rPr lang="fr-FR" sz="2700" b="1" dirty="0">
                          <a:solidFill>
                            <a:srgbClr val="00B050"/>
                          </a:solidFill>
                          <a:latin typeface="Times New Roman"/>
                          <a:ea typeface="Calibri"/>
                          <a:cs typeface="Times New Roman"/>
                        </a:rPr>
                        <a:t>LES NOTIONS INHERENTES A LA RESPONSABILITE ENCOURUE</a:t>
                      </a:r>
                      <a:endParaRPr lang="fr-FR" sz="2700" dirty="0">
                        <a:solidFill>
                          <a:srgbClr val="00B050"/>
                        </a:solidFill>
                        <a:latin typeface="Calibri"/>
                        <a:ea typeface="Calibri"/>
                        <a:cs typeface="Times New Roman"/>
                      </a:endParaRPr>
                    </a:p>
                  </a:txBody>
                  <a:tcPr marL="68537" marR="685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285750" indent="-285750" algn="just">
                        <a:lnSpc>
                          <a:spcPct val="300000"/>
                        </a:lnSpc>
                        <a:spcAft>
                          <a:spcPts val="0"/>
                        </a:spcAft>
                        <a:buFont typeface="Wingdings" panose="05000000000000000000" pitchFamily="2" charset="2"/>
                        <a:buChar char="Ø"/>
                      </a:pPr>
                      <a:r>
                        <a:rPr lang="fr-FR" sz="2700" b="1" dirty="0">
                          <a:latin typeface="Times New Roman" panose="02020603050405020304" pitchFamily="18" charset="0"/>
                          <a:ea typeface="Calibri"/>
                          <a:cs typeface="Times New Roman" panose="02020603050405020304" pitchFamily="18" charset="0"/>
                        </a:rPr>
                        <a:t>Responsabilité objective ;</a:t>
                      </a:r>
                    </a:p>
                    <a:p>
                      <a:pPr marL="0" indent="0" algn="just">
                        <a:lnSpc>
                          <a:spcPct val="300000"/>
                        </a:lnSpc>
                        <a:spcAft>
                          <a:spcPts val="0"/>
                        </a:spcAft>
                        <a:buFont typeface="Wingdings" panose="05000000000000000000" pitchFamily="2" charset="2"/>
                        <a:buNone/>
                      </a:pPr>
                      <a:endParaRPr lang="fr-FR" sz="1800" b="1" dirty="0">
                        <a:latin typeface="Times New Roman" panose="02020603050405020304" pitchFamily="18" charset="0"/>
                        <a:ea typeface="Calibri"/>
                        <a:cs typeface="Times New Roman" panose="02020603050405020304" pitchFamily="18" charset="0"/>
                      </a:endParaRPr>
                    </a:p>
                    <a:p>
                      <a:pPr marL="285750" indent="-285750" algn="just">
                        <a:lnSpc>
                          <a:spcPct val="300000"/>
                        </a:lnSpc>
                        <a:spcAft>
                          <a:spcPts val="0"/>
                        </a:spcAft>
                        <a:buFont typeface="Wingdings" panose="05000000000000000000" pitchFamily="2" charset="2"/>
                        <a:buChar char="Ø"/>
                      </a:pPr>
                      <a:r>
                        <a:rPr lang="fr-FR" sz="2700" b="1" dirty="0">
                          <a:latin typeface="Times New Roman" panose="02020603050405020304" pitchFamily="18" charset="0"/>
                          <a:ea typeface="Calibri"/>
                          <a:cs typeface="Times New Roman" panose="02020603050405020304" pitchFamily="18" charset="0"/>
                        </a:rPr>
                        <a:t>Responsabilité subjective ;</a:t>
                      </a:r>
                    </a:p>
                    <a:p>
                      <a:pPr marL="0" indent="0" algn="just">
                        <a:lnSpc>
                          <a:spcPct val="300000"/>
                        </a:lnSpc>
                        <a:spcAft>
                          <a:spcPts val="0"/>
                        </a:spcAft>
                        <a:buFont typeface="Wingdings" panose="05000000000000000000" pitchFamily="2" charset="2"/>
                        <a:buNone/>
                      </a:pPr>
                      <a:endParaRPr lang="fr-FR" sz="1800" b="1" dirty="0">
                        <a:latin typeface="Times New Roman" panose="02020603050405020304" pitchFamily="18" charset="0"/>
                        <a:ea typeface="Calibri"/>
                        <a:cs typeface="Times New Roman" panose="02020603050405020304" pitchFamily="18" charset="0"/>
                      </a:endParaRPr>
                    </a:p>
                    <a:p>
                      <a:pPr marL="285750" indent="-285750" algn="just">
                        <a:lnSpc>
                          <a:spcPct val="300000"/>
                        </a:lnSpc>
                        <a:spcAft>
                          <a:spcPts val="0"/>
                        </a:spcAft>
                        <a:buFont typeface="Wingdings" panose="05000000000000000000" pitchFamily="2" charset="2"/>
                        <a:buChar char="Ø"/>
                      </a:pPr>
                      <a:r>
                        <a:rPr lang="fr-FR" sz="2700" b="1" dirty="0">
                          <a:latin typeface="Times New Roman" panose="02020603050405020304" pitchFamily="18" charset="0"/>
                          <a:ea typeface="Calibri"/>
                          <a:cs typeface="Times New Roman" panose="02020603050405020304" pitchFamily="18" charset="0"/>
                        </a:rPr>
                        <a:t>Responsabilité présumée.</a:t>
                      </a:r>
                    </a:p>
                    <a:p>
                      <a:pPr marL="0" indent="0" algn="just">
                        <a:lnSpc>
                          <a:spcPct val="300000"/>
                        </a:lnSpc>
                        <a:spcAft>
                          <a:spcPts val="0"/>
                        </a:spcAft>
                        <a:buFont typeface="Wingdings" panose="05000000000000000000" pitchFamily="2" charset="2"/>
                        <a:buNone/>
                      </a:pPr>
                      <a:endParaRPr lang="fr-FR" sz="400" b="1" dirty="0">
                        <a:latin typeface="Times New Roman" panose="02020603050405020304" pitchFamily="18" charset="0"/>
                        <a:ea typeface="Calibri"/>
                        <a:cs typeface="Times New Roman" panose="02020603050405020304" pitchFamily="18" charset="0"/>
                      </a:endParaRPr>
                    </a:p>
                  </a:txBody>
                  <a:tcPr marL="68537" marR="68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0"/>
                  </a:ext>
                </a:extLst>
              </a:tr>
            </a:tbl>
          </a:graphicData>
        </a:graphic>
      </p:graphicFrame>
      <p:sp>
        <p:nvSpPr>
          <p:cNvPr id="5" name="ZoneTexte 4">
            <a:extLst>
              <a:ext uri="{FF2B5EF4-FFF2-40B4-BE49-F238E27FC236}">
                <a16:creationId xmlns:a16="http://schemas.microsoft.com/office/drawing/2014/main" id="{CF89487A-0A74-1A35-AAC8-769A7AD44FE4}"/>
              </a:ext>
            </a:extLst>
          </p:cNvPr>
          <p:cNvSpPr txBox="1"/>
          <p:nvPr/>
        </p:nvSpPr>
        <p:spPr>
          <a:xfrm>
            <a:off x="73393" y="812896"/>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1/ Le </a:t>
            </a:r>
            <a:r>
              <a:rPr lang="fr-FR" b="1" dirty="0">
                <a:solidFill>
                  <a:srgbClr val="0070C0"/>
                </a:solidFill>
                <a:latin typeface="Times New Roman" pitchFamily="18"/>
                <a:cs typeface="Times New Roman" pitchFamily="18"/>
              </a:rPr>
              <a:t>vocabulaire de base </a:t>
            </a:r>
            <a:r>
              <a:rPr lang="fr-FR" sz="1800" b="1" i="0" u="none" strike="noStrike" kern="1200" cap="none" spc="0" baseline="0" dirty="0">
                <a:solidFill>
                  <a:srgbClr val="0070C0"/>
                </a:solidFill>
                <a:uFillTx/>
                <a:latin typeface="Times New Roman" pitchFamily="18"/>
                <a:cs typeface="Times New Roman" pitchFamily="18"/>
              </a:rPr>
              <a:t>(</a:t>
            </a:r>
            <a:r>
              <a:rPr lang="fr-FR" b="1" dirty="0">
                <a:solidFill>
                  <a:srgbClr val="0070C0"/>
                </a:solidFill>
                <a:latin typeface="Times New Roman" pitchFamily="18"/>
                <a:cs typeface="Times New Roman" pitchFamily="18"/>
              </a:rPr>
              <a:t>2</a:t>
            </a:r>
            <a:r>
              <a:rPr lang="fr-FR" sz="1800" b="1" i="0" u="none" strike="noStrike" kern="1200" cap="none" spc="0" baseline="0" dirty="0">
                <a:solidFill>
                  <a:srgbClr val="0070C0"/>
                </a:solidFill>
                <a:uFillTx/>
                <a:latin typeface="Times New Roman" pitchFamily="18"/>
                <a:cs typeface="Times New Roman" pitchFamily="18"/>
              </a:rPr>
              <a:t>)</a:t>
            </a:r>
          </a:p>
        </p:txBody>
      </p:sp>
      <p:sp>
        <p:nvSpPr>
          <p:cNvPr id="7" name="ZoneTexte 6">
            <a:extLst>
              <a:ext uri="{FF2B5EF4-FFF2-40B4-BE49-F238E27FC236}">
                <a16:creationId xmlns:a16="http://schemas.microsoft.com/office/drawing/2014/main" id="{D244E274-829F-4BF8-93A2-28B95959B1D1}"/>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128213947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AB696D82-2D13-0E48-289A-4E20DF6F49D2}"/>
              </a:ext>
            </a:extLst>
          </p:cNvPr>
          <p:cNvSpPr txBox="1"/>
          <p:nvPr/>
        </p:nvSpPr>
        <p:spPr>
          <a:xfrm>
            <a:off x="56267" y="517469"/>
            <a:ext cx="7540283"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i="0" u="none" strike="noStrike" kern="1200" cap="none" spc="0" baseline="0" dirty="0">
                <a:solidFill>
                  <a:srgbClr val="0070C0"/>
                </a:solidFill>
                <a:uFillTx/>
                <a:latin typeface="Times New Roman" pitchFamily="18"/>
                <a:cs typeface="Times New Roman" pitchFamily="18"/>
              </a:rPr>
              <a:t>9/ Le cadre du recours en contribution dans le Livre 2 du Code CIMA (</a:t>
            </a:r>
            <a:r>
              <a:rPr lang="fr-FR" b="1" dirty="0">
                <a:solidFill>
                  <a:srgbClr val="0070C0"/>
                </a:solidFill>
                <a:latin typeface="Times New Roman" pitchFamily="18"/>
                <a:cs typeface="Times New Roman" pitchFamily="18"/>
              </a:rPr>
              <a:t>2</a:t>
            </a:r>
            <a:r>
              <a:rPr lang="fr-FR" b="1" i="0" u="none" strike="noStrike" kern="1200" cap="none" spc="0" baseline="0" dirty="0">
                <a:solidFill>
                  <a:srgbClr val="0070C0"/>
                </a:solidFill>
                <a:uFillTx/>
                <a:latin typeface="Times New Roman" pitchFamily="18"/>
                <a:cs typeface="Times New Roman" pitchFamily="18"/>
              </a:rPr>
              <a:t>)</a:t>
            </a:r>
          </a:p>
        </p:txBody>
      </p:sp>
      <p:graphicFrame>
        <p:nvGraphicFramePr>
          <p:cNvPr id="7" name="Tableau 6">
            <a:extLst>
              <a:ext uri="{FF2B5EF4-FFF2-40B4-BE49-F238E27FC236}">
                <a16:creationId xmlns:a16="http://schemas.microsoft.com/office/drawing/2014/main" id="{F1A39070-54DE-E00C-7C5D-99F1DA37324A}"/>
              </a:ext>
            </a:extLst>
          </p:cNvPr>
          <p:cNvGraphicFramePr>
            <a:graphicFrameLocks noGrp="1"/>
          </p:cNvGraphicFramePr>
          <p:nvPr>
            <p:extLst>
              <p:ext uri="{D42A27DB-BD31-4B8C-83A1-F6EECF244321}">
                <p14:modId xmlns:p14="http://schemas.microsoft.com/office/powerpoint/2010/main" val="1587834035"/>
              </p:ext>
            </p:extLst>
          </p:nvPr>
        </p:nvGraphicFramePr>
        <p:xfrm>
          <a:off x="42202" y="930670"/>
          <a:ext cx="12079457" cy="5908802"/>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467963">
                <a:tc>
                  <a:txBody>
                    <a:bodyPr/>
                    <a:lstStyle/>
                    <a:p>
                      <a:pPr algn="ctr">
                        <a:lnSpc>
                          <a:spcPct val="100000"/>
                        </a:lnSpc>
                        <a:spcAft>
                          <a:spcPts val="0"/>
                        </a:spcAft>
                      </a:pPr>
                      <a:r>
                        <a:rPr lang="fr-FR" sz="2700" b="1" dirty="0">
                          <a:latin typeface="Times New Roman" panose="02020603050405020304" pitchFamily="18" charset="0"/>
                          <a:ea typeface="Calibri"/>
                          <a:cs typeface="Times New Roman" panose="02020603050405020304" pitchFamily="18" charset="0"/>
                        </a:rPr>
                        <a:t>Le fondement juridique du recours en contribution</a:t>
                      </a:r>
                    </a:p>
                  </a:txBody>
                  <a:tcPr/>
                </a:tc>
                <a:extLst>
                  <a:ext uri="{0D108BD9-81ED-4DB2-BD59-A6C34878D82A}">
                    <a16:rowId xmlns:a16="http://schemas.microsoft.com/office/drawing/2014/main" val="854231308"/>
                  </a:ext>
                </a:extLst>
              </a:tr>
              <a:tr h="5213181">
                <a:tc>
                  <a:txBody>
                    <a:bodyPr/>
                    <a:lstStyle/>
                    <a:p>
                      <a:pPr marL="285750" indent="-285750" algn="just">
                        <a:lnSpc>
                          <a:spcPct val="150000"/>
                        </a:lnSpc>
                        <a:buFont typeface="Wingdings" panose="05000000000000000000" pitchFamily="2" charset="2"/>
                        <a:buChar char="q"/>
                      </a:pPr>
                      <a:r>
                        <a:rPr lang="fr-FR" sz="18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fondement tiré de l’article 271 du Code CIMA</a:t>
                      </a:r>
                      <a:r>
                        <a:rPr lang="fr-FR" sz="1800" b="1" u="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dirty="0">
                          <a:latin typeface="Times New Roman" panose="02020603050405020304" pitchFamily="18" charset="0"/>
                          <a:cs typeface="Times New Roman" panose="02020603050405020304" pitchFamily="18" charset="0"/>
                        </a:rPr>
                        <a:t>:</a:t>
                      </a:r>
                      <a:r>
                        <a:rPr lang="fr-FR" sz="1800" b="1" dirty="0">
                          <a:latin typeface="Times New Roman" panose="02020603050405020304" pitchFamily="18" charset="0"/>
                          <a:cs typeface="Times New Roman" panose="02020603050405020304" pitchFamily="18" charset="0"/>
                        </a:rPr>
                        <a:t> </a:t>
                      </a:r>
                      <a:r>
                        <a:rPr lang="fr-FR" sz="1550" b="1" dirty="0">
                          <a:latin typeface="Times New Roman" panose="02020603050405020304" pitchFamily="18" charset="0"/>
                          <a:cs typeface="Times New Roman" panose="02020603050405020304" pitchFamily="18" charset="0"/>
                        </a:rPr>
                        <a:t>Cet article intitulé « subrogation du payeur pour compte » dispose en son alinéa 1</a:t>
                      </a:r>
                      <a:r>
                        <a:rPr lang="fr-FR" sz="1550" b="1" baseline="30000" dirty="0">
                          <a:latin typeface="Times New Roman" panose="02020603050405020304" pitchFamily="18" charset="0"/>
                          <a:cs typeface="Times New Roman" panose="02020603050405020304" pitchFamily="18" charset="0"/>
                        </a:rPr>
                        <a:t>er</a:t>
                      </a:r>
                      <a:r>
                        <a:rPr lang="fr-FR" sz="1550" b="1" dirty="0">
                          <a:latin typeface="Times New Roman" panose="02020603050405020304" pitchFamily="18" charset="0"/>
                          <a:cs typeface="Times New Roman" panose="02020603050405020304" pitchFamily="18" charset="0"/>
                        </a:rPr>
                        <a:t> que « L’assureur qui a versé les sommes dues à la victime ainsi qu’aux tiers payeurs est subrogé dans les droits des personnes indemnisées à concurrence des paiements effectués ». A ce titre, le recours en contribution est le recours subrogatoire du payeur pour compte ;</a:t>
                      </a:r>
                    </a:p>
                    <a:p>
                      <a:pPr marL="0" indent="0" algn="ctr">
                        <a:lnSpc>
                          <a:spcPct val="100000"/>
                        </a:lnSpc>
                        <a:buFont typeface="Wingdings" panose="05000000000000000000" pitchFamily="2" charset="2"/>
                        <a:buNone/>
                      </a:pPr>
                      <a:endParaRPr lang="fr-FR" sz="700" dirty="0">
                        <a:latin typeface="Times New Roman" panose="02020603050405020304" pitchFamily="18" charset="0"/>
                        <a:cs typeface="Times New Roman" panose="02020603050405020304" pitchFamily="18" charset="0"/>
                      </a:endParaRPr>
                    </a:p>
                    <a:p>
                      <a:pPr marL="171450" indent="-171450" algn="ctr">
                        <a:lnSpc>
                          <a:spcPct val="150000"/>
                        </a:lnSpc>
                        <a:buFont typeface="Wingdings" panose="05000000000000000000" pitchFamily="2" charset="2"/>
                        <a:buChar char="q"/>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q"/>
                      </a:pPr>
                      <a:r>
                        <a:rPr lang="fr-FR" sz="18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fondement tiré des articles 274 et 275 du Code CIMA</a:t>
                      </a:r>
                      <a:r>
                        <a:rPr lang="fr-FR" sz="1800" b="1" u="none"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dirty="0">
                          <a:solidFill>
                            <a:srgbClr val="0070C0"/>
                          </a:solidFill>
                          <a:latin typeface="Times New Roman" panose="02020603050405020304" pitchFamily="18" charset="0"/>
                          <a:cs typeface="Times New Roman" panose="02020603050405020304" pitchFamily="18" charset="0"/>
                        </a:rPr>
                        <a:t>:</a:t>
                      </a:r>
                      <a:r>
                        <a:rPr lang="fr-FR" sz="1800" b="1" dirty="0">
                          <a:solidFill>
                            <a:srgbClr val="0070C0"/>
                          </a:solidFill>
                          <a:latin typeface="Times New Roman" panose="02020603050405020304" pitchFamily="18" charset="0"/>
                          <a:cs typeface="Times New Roman" panose="02020603050405020304" pitchFamily="18" charset="0"/>
                        </a:rPr>
                        <a:t> </a:t>
                      </a:r>
                      <a:r>
                        <a:rPr lang="fr-FR" sz="1550" b="1" dirty="0">
                          <a:solidFill>
                            <a:srgbClr val="0070C0"/>
                          </a:solidFill>
                          <a:latin typeface="Times New Roman" panose="02020603050405020304" pitchFamily="18" charset="0"/>
                          <a:cs typeface="Times New Roman" panose="02020603050405020304" pitchFamily="18" charset="0"/>
                        </a:rPr>
                        <a:t>On notera que ces deux dispositions font référence à la contribution dans leurs intitulés respectifs. L’article 274 du Code CIMA est le socle du recours en contribution du meneur de la procédure d’offre () alors que l’autre disposition a trait au recours subrogatoire exercé par le responsable de la procédure d’offre ;</a:t>
                      </a:r>
                    </a:p>
                    <a:p>
                      <a:pPr marL="0" indent="0" algn="ctr">
                        <a:lnSpc>
                          <a:spcPct val="150000"/>
                        </a:lnSpc>
                        <a:buFont typeface="Wingdings" panose="05000000000000000000" pitchFamily="2" charset="2"/>
                        <a:buNone/>
                      </a:pPr>
                      <a:endParaRPr lang="fr-FR" sz="800" dirty="0">
                        <a:latin typeface="Times New Roman" panose="02020603050405020304" pitchFamily="18" charset="0"/>
                        <a:cs typeface="Times New Roman" panose="02020603050405020304" pitchFamily="18" charset="0"/>
                      </a:endParaRPr>
                    </a:p>
                    <a:p>
                      <a:pPr marL="171450" indent="-171450" algn="ctr">
                        <a:lnSpc>
                          <a:spcPct val="100000"/>
                        </a:lnSpc>
                        <a:buFont typeface="Wingdings" panose="05000000000000000000" pitchFamily="2" charset="2"/>
                        <a:buChar char="q"/>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q"/>
                      </a:pPr>
                      <a:r>
                        <a:rPr lang="fr-FR" sz="18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conséquences sur l’action directe</a:t>
                      </a:r>
                      <a:r>
                        <a:rPr lang="fr-FR" sz="1800" b="1" u="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dirty="0">
                          <a:latin typeface="Times New Roman" panose="02020603050405020304" pitchFamily="18" charset="0"/>
                          <a:cs typeface="Times New Roman" panose="02020603050405020304" pitchFamily="18" charset="0"/>
                        </a:rPr>
                        <a:t>:</a:t>
                      </a:r>
                      <a:r>
                        <a:rPr lang="fr-FR" sz="1800" b="1" dirty="0">
                          <a:latin typeface="Times New Roman" panose="02020603050405020304" pitchFamily="18" charset="0"/>
                          <a:cs typeface="Times New Roman" panose="02020603050405020304" pitchFamily="18" charset="0"/>
                        </a:rPr>
                        <a:t> </a:t>
                      </a:r>
                      <a:r>
                        <a:rPr lang="fr-FR" sz="1550" b="1" dirty="0">
                          <a:latin typeface="Times New Roman" panose="02020603050405020304" pitchFamily="18" charset="0"/>
                          <a:cs typeface="Times New Roman" panose="02020603050405020304" pitchFamily="18" charset="0"/>
                        </a:rPr>
                        <a:t>Le recours en contribution est le recours entre les assureurs des co-auteurs du sinistre. Ainsi, les actions et droits découlant des articles 274 et 275 du Code CIMA ne sont pas du ressort ou du bénéfice des victimes directes. Ces actions et droits ne peuvent avoir pour titulaires et bénéficiaires que des assureurs agissant dans le cadre du recours après paiement pour compte. Une victime directe ou son ayant droit ne peut pas valablement fonder son action sur une disposition intitulée « contribution des assureurs ». Elle n’en a pas qualité. C’est une action attitrée pour laquelle l’intérêt pour agir ne suffit pas. Il faut en premier lieu avoir qualité.</a:t>
                      </a: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5" name="ZoneTexte 4">
            <a:extLst>
              <a:ext uri="{FF2B5EF4-FFF2-40B4-BE49-F238E27FC236}">
                <a16:creationId xmlns:a16="http://schemas.microsoft.com/office/drawing/2014/main" id="{48A1AF53-0D7D-4CC1-9B82-8E5FA723E934}"/>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396606359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FF0AA99-50F7-9F33-AB76-10CDC21FE9C3}"/>
              </a:ext>
            </a:extLst>
          </p:cNvPr>
          <p:cNvSpPr txBox="1"/>
          <p:nvPr/>
        </p:nvSpPr>
        <p:spPr>
          <a:xfrm>
            <a:off x="56267" y="672217"/>
            <a:ext cx="7540283"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i="0" u="none" strike="noStrike" kern="1200" cap="none" spc="0" baseline="0" dirty="0">
                <a:solidFill>
                  <a:srgbClr val="0070C0"/>
                </a:solidFill>
                <a:uFillTx/>
                <a:latin typeface="Times New Roman" pitchFamily="18"/>
                <a:cs typeface="Times New Roman" pitchFamily="18"/>
              </a:rPr>
              <a:t>9/ Le cadre du recours en contribution dans le Livre 2 du Code CIMA (</a:t>
            </a:r>
            <a:r>
              <a:rPr lang="fr-FR" b="1" dirty="0">
                <a:solidFill>
                  <a:srgbClr val="0070C0"/>
                </a:solidFill>
                <a:latin typeface="Times New Roman" pitchFamily="18"/>
                <a:cs typeface="Times New Roman" pitchFamily="18"/>
              </a:rPr>
              <a:t>3</a:t>
            </a:r>
            <a:r>
              <a:rPr lang="fr-FR" b="1" i="0" u="none" strike="noStrike" kern="1200" cap="none" spc="0" baseline="0" dirty="0">
                <a:solidFill>
                  <a:srgbClr val="0070C0"/>
                </a:solidFill>
                <a:uFillTx/>
                <a:latin typeface="Times New Roman" pitchFamily="18"/>
                <a:cs typeface="Times New Roman" pitchFamily="18"/>
              </a:rPr>
              <a:t>)</a:t>
            </a:r>
          </a:p>
        </p:txBody>
      </p:sp>
      <p:graphicFrame>
        <p:nvGraphicFramePr>
          <p:cNvPr id="7" name="Tableau 6">
            <a:extLst>
              <a:ext uri="{FF2B5EF4-FFF2-40B4-BE49-F238E27FC236}">
                <a16:creationId xmlns:a16="http://schemas.microsoft.com/office/drawing/2014/main" id="{F1A39070-54DE-E00C-7C5D-99F1DA37324A}"/>
              </a:ext>
            </a:extLst>
          </p:cNvPr>
          <p:cNvGraphicFramePr>
            <a:graphicFrameLocks noGrp="1"/>
          </p:cNvGraphicFramePr>
          <p:nvPr>
            <p:extLst>
              <p:ext uri="{D42A27DB-BD31-4B8C-83A1-F6EECF244321}">
                <p14:modId xmlns:p14="http://schemas.microsoft.com/office/powerpoint/2010/main" val="2993572015"/>
              </p:ext>
            </p:extLst>
          </p:nvPr>
        </p:nvGraphicFramePr>
        <p:xfrm>
          <a:off x="42202" y="1085423"/>
          <a:ext cx="12079457" cy="5727832"/>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470295">
                <a:tc>
                  <a:txBody>
                    <a:bodyPr/>
                    <a:lstStyle/>
                    <a:p>
                      <a:pPr algn="ctr">
                        <a:lnSpc>
                          <a:spcPct val="100000"/>
                        </a:lnSpc>
                        <a:spcAft>
                          <a:spcPts val="0"/>
                        </a:spcAft>
                      </a:pPr>
                      <a:r>
                        <a:rPr lang="fr-FR" sz="2700" b="1" dirty="0">
                          <a:latin typeface="Times New Roman" panose="02020603050405020304" pitchFamily="18" charset="0"/>
                          <a:ea typeface="Calibri"/>
                          <a:cs typeface="Times New Roman" panose="02020603050405020304" pitchFamily="18" charset="0"/>
                        </a:rPr>
                        <a:t>Les protagonistes du recours en contribution</a:t>
                      </a:r>
                    </a:p>
                  </a:txBody>
                  <a:tcPr/>
                </a:tc>
                <a:extLst>
                  <a:ext uri="{0D108BD9-81ED-4DB2-BD59-A6C34878D82A}">
                    <a16:rowId xmlns:a16="http://schemas.microsoft.com/office/drawing/2014/main" val="854231308"/>
                  </a:ext>
                </a:extLst>
              </a:tr>
              <a:tr h="5224912">
                <a:tc>
                  <a:txBody>
                    <a:bodyPr/>
                    <a:lstStyle/>
                    <a:p>
                      <a:pPr marL="285750" indent="-285750" algn="just">
                        <a:lnSpc>
                          <a:spcPct val="150000"/>
                        </a:lnSpc>
                        <a:buFont typeface="Wingdings" panose="05000000000000000000" pitchFamily="2" charset="2"/>
                        <a:buChar char="q"/>
                      </a:pPr>
                      <a:r>
                        <a:rPr lang="fr-FR" sz="18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mandataire de la procédure d’offre</a:t>
                      </a:r>
                      <a:r>
                        <a:rPr lang="fr-FR" sz="1800" b="1" dirty="0">
                          <a:solidFill>
                            <a:srgbClr val="0070C0"/>
                          </a:solidFill>
                          <a:latin typeface="Times New Roman" panose="02020603050405020304" pitchFamily="18" charset="0"/>
                          <a:cs typeface="Times New Roman" panose="02020603050405020304" pitchFamily="18" charset="0"/>
                        </a:rPr>
                        <a:t> </a:t>
                      </a:r>
                      <a:r>
                        <a:rPr lang="fr-FR" sz="2000" b="1" dirty="0">
                          <a:solidFill>
                            <a:srgbClr val="0070C0"/>
                          </a:solidFill>
                          <a:latin typeface="Times New Roman" panose="02020603050405020304" pitchFamily="18" charset="0"/>
                          <a:cs typeface="Times New Roman" panose="02020603050405020304" pitchFamily="18" charset="0"/>
                        </a:rPr>
                        <a:t>:</a:t>
                      </a:r>
                      <a:r>
                        <a:rPr lang="fr-FR" sz="1800" b="1" dirty="0">
                          <a:solidFill>
                            <a:srgbClr val="0070C0"/>
                          </a:solidFill>
                          <a:latin typeface="Times New Roman" panose="02020603050405020304" pitchFamily="18" charset="0"/>
                          <a:cs typeface="Times New Roman" panose="02020603050405020304" pitchFamily="18" charset="0"/>
                        </a:rPr>
                        <a:t> </a:t>
                      </a:r>
                      <a:r>
                        <a:rPr lang="fr-FR" sz="1550" b="1" dirty="0">
                          <a:solidFill>
                            <a:srgbClr val="0070C0"/>
                          </a:solidFill>
                          <a:latin typeface="Times New Roman" panose="02020603050405020304" pitchFamily="18" charset="0"/>
                          <a:cs typeface="Times New Roman" panose="02020603050405020304" pitchFamily="18" charset="0"/>
                        </a:rPr>
                        <a:t>C’est le créancier des assureurs des coauteurs ou coresponsables du sinistre concerné. En val, il a pour interlocuteurs les victimes qui exercent auprès de lui une action directe ou encore les tiers payeurs qui exercent leur recours subrogatoire. C’est après cela qu’il obtient la qualité pour réclamer les sommes qu’il a effectivement payées ;</a:t>
                      </a:r>
                    </a:p>
                    <a:p>
                      <a:pPr marL="0" indent="0" algn="ctr">
                        <a:lnSpc>
                          <a:spcPct val="150000"/>
                        </a:lnSpc>
                        <a:buFont typeface="Wingdings" panose="05000000000000000000" pitchFamily="2" charset="2"/>
                        <a:buNone/>
                      </a:pPr>
                      <a:endParaRPr lang="fr-FR" sz="900" b="1" dirty="0">
                        <a:solidFill>
                          <a:srgbClr val="0070C0"/>
                        </a:solidFill>
                        <a:latin typeface="Times New Roman" panose="02020603050405020304" pitchFamily="18" charset="0"/>
                        <a:cs typeface="Times New Roman" panose="02020603050405020304" pitchFamily="18" charset="0"/>
                      </a:endParaRPr>
                    </a:p>
                    <a:p>
                      <a:pPr marL="171450" indent="-171450" algn="ctr">
                        <a:lnSpc>
                          <a:spcPct val="100000"/>
                        </a:lnSpc>
                        <a:buFont typeface="Wingdings" panose="05000000000000000000" pitchFamily="2" charset="2"/>
                        <a:buChar char="q"/>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q"/>
                      </a:pPr>
                      <a:r>
                        <a:rPr lang="fr-FR" sz="18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assureurs des coauteurs ou coresponsables du sinistre concerné</a:t>
                      </a:r>
                      <a:r>
                        <a:rPr lang="fr-FR" sz="1800" b="1" dirty="0">
                          <a:latin typeface="Times New Roman" panose="02020603050405020304" pitchFamily="18" charset="0"/>
                          <a:cs typeface="Times New Roman" panose="02020603050405020304" pitchFamily="18" charset="0"/>
                        </a:rPr>
                        <a:t> </a:t>
                      </a:r>
                      <a:r>
                        <a:rPr lang="fr-FR" sz="2000" b="1" dirty="0">
                          <a:latin typeface="Times New Roman" panose="02020603050405020304" pitchFamily="18" charset="0"/>
                          <a:cs typeface="Times New Roman" panose="02020603050405020304" pitchFamily="18" charset="0"/>
                        </a:rPr>
                        <a:t>:</a:t>
                      </a:r>
                      <a:r>
                        <a:rPr lang="fr-FR" sz="1800" b="1" dirty="0">
                          <a:latin typeface="Times New Roman" panose="02020603050405020304" pitchFamily="18" charset="0"/>
                          <a:cs typeface="Times New Roman" panose="02020603050405020304" pitchFamily="18" charset="0"/>
                        </a:rPr>
                        <a:t> </a:t>
                      </a:r>
                      <a:r>
                        <a:rPr lang="fr-FR" sz="1550" b="1" dirty="0">
                          <a:latin typeface="Times New Roman" panose="02020603050405020304" pitchFamily="18" charset="0"/>
                          <a:cs typeface="Times New Roman" panose="02020603050405020304" pitchFamily="18" charset="0"/>
                        </a:rPr>
                        <a:t>Il faut qu'un conducteur, un gardien, un propriétaire ou un passager du véhicule dont ils garantissent les conséquences pécuniaires de la responsabilité civile soit à l’origine en totalité ou en partie du sinistre. Ils interviennent en aval, c’est-à-dire après l’indemnisation pour compte d’autrui effectuée par le mandataire de la procédure d’offre en amont. Ce sont les assureurs qui supportent en définitive l’indemnité payée par le mandataire de la procédure d’offre. Les tiers payeurs n’en font pas partie. Il faut noter qu’il peut avoir des cas où le mandataire de la procédure d’offre supporte en amont l’indemnisation entière à l’égard des victimes directes ou des tiers payeurs. En exerçant son recours en contribution, s’il n’est pas lui-même assureur d’un coauteur, il peut récupérer entièrement les sommes qu’il a payées ;</a:t>
                      </a:r>
                    </a:p>
                    <a:p>
                      <a:pPr marL="0" indent="0" algn="ctr">
                        <a:lnSpc>
                          <a:spcPct val="150000"/>
                        </a:lnSpc>
                        <a:buFont typeface="Wingdings" panose="05000000000000000000" pitchFamily="2" charset="2"/>
                        <a:buNone/>
                      </a:pPr>
                      <a:endParaRPr lang="fr-FR" sz="400" b="1" dirty="0">
                        <a:latin typeface="Times New Roman" panose="02020603050405020304" pitchFamily="18" charset="0"/>
                        <a:cs typeface="Times New Roman" panose="02020603050405020304" pitchFamily="18" charset="0"/>
                      </a:endParaRPr>
                    </a:p>
                    <a:p>
                      <a:pPr marL="171450" indent="-171450" algn="ctr">
                        <a:lnSpc>
                          <a:spcPct val="100000"/>
                        </a:lnSpc>
                        <a:buFont typeface="Wingdings" panose="05000000000000000000" pitchFamily="2" charset="2"/>
                        <a:buChar char="q"/>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q"/>
                      </a:pPr>
                      <a:r>
                        <a:rPr lang="fr-FR" sz="18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fonds de garantie automobile</a:t>
                      </a:r>
                      <a:r>
                        <a:rPr lang="fr-FR" sz="1800" b="1" dirty="0">
                          <a:solidFill>
                            <a:srgbClr val="0070C0"/>
                          </a:solidFill>
                          <a:latin typeface="Times New Roman" panose="02020603050405020304" pitchFamily="18" charset="0"/>
                          <a:cs typeface="Times New Roman" panose="02020603050405020304" pitchFamily="18" charset="0"/>
                        </a:rPr>
                        <a:t> </a:t>
                      </a:r>
                      <a:r>
                        <a:rPr lang="fr-FR" sz="2000" b="1" dirty="0">
                          <a:solidFill>
                            <a:srgbClr val="0070C0"/>
                          </a:solidFill>
                          <a:latin typeface="Times New Roman" panose="02020603050405020304" pitchFamily="18" charset="0"/>
                          <a:cs typeface="Times New Roman" panose="02020603050405020304" pitchFamily="18" charset="0"/>
                        </a:rPr>
                        <a:t>:</a:t>
                      </a:r>
                      <a:r>
                        <a:rPr lang="fr-FR" sz="1800" b="1" dirty="0">
                          <a:solidFill>
                            <a:srgbClr val="0070C0"/>
                          </a:solidFill>
                          <a:latin typeface="Times New Roman" panose="02020603050405020304" pitchFamily="18" charset="0"/>
                          <a:cs typeface="Times New Roman" panose="02020603050405020304" pitchFamily="18" charset="0"/>
                        </a:rPr>
                        <a:t> </a:t>
                      </a:r>
                      <a:r>
                        <a:rPr lang="fr-FR" sz="1550" b="1" dirty="0">
                          <a:solidFill>
                            <a:srgbClr val="0070C0"/>
                          </a:solidFill>
                          <a:latin typeface="Times New Roman" panose="02020603050405020304" pitchFamily="18" charset="0"/>
                          <a:cs typeface="Times New Roman" panose="02020603050405020304" pitchFamily="18" charset="0"/>
                        </a:rPr>
                        <a:t>Il intervient, dans le pays où il est institué, pour la part non acquittée par un co-auteur inconnu ou non assuré.</a:t>
                      </a:r>
                      <a:endParaRPr lang="fr-FR" sz="1550"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5" name="ZoneTexte 4">
            <a:extLst>
              <a:ext uri="{FF2B5EF4-FFF2-40B4-BE49-F238E27FC236}">
                <a16:creationId xmlns:a16="http://schemas.microsoft.com/office/drawing/2014/main" id="{737BB4BA-B6A4-45D3-A642-A024E743ACE7}"/>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20616197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51282E69-0FE5-4461-08BD-6D924D208EDB}"/>
              </a:ext>
            </a:extLst>
          </p:cNvPr>
          <p:cNvSpPr txBox="1"/>
          <p:nvPr/>
        </p:nvSpPr>
        <p:spPr>
          <a:xfrm>
            <a:off x="56267" y="615945"/>
            <a:ext cx="7540283"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i="0" u="none" strike="noStrike" kern="1200" cap="none" spc="0" baseline="0" dirty="0">
                <a:solidFill>
                  <a:srgbClr val="0070C0"/>
                </a:solidFill>
                <a:uFillTx/>
                <a:latin typeface="Times New Roman" pitchFamily="18"/>
                <a:cs typeface="Times New Roman" pitchFamily="18"/>
              </a:rPr>
              <a:t>9/ Le cadre du recours en contribution dans le Livre 2 du Code CIMA (</a:t>
            </a:r>
            <a:r>
              <a:rPr lang="fr-FR" b="1" dirty="0">
                <a:solidFill>
                  <a:srgbClr val="0070C0"/>
                </a:solidFill>
                <a:latin typeface="Times New Roman" pitchFamily="18"/>
                <a:cs typeface="Times New Roman" pitchFamily="18"/>
              </a:rPr>
              <a:t>4</a:t>
            </a:r>
            <a:r>
              <a:rPr lang="fr-FR" b="1" i="0" u="none" strike="noStrike" kern="1200" cap="none" spc="0" baseline="0" dirty="0">
                <a:solidFill>
                  <a:srgbClr val="0070C0"/>
                </a:solidFill>
                <a:uFillTx/>
                <a:latin typeface="Times New Roman" pitchFamily="18"/>
                <a:cs typeface="Times New Roman" pitchFamily="18"/>
              </a:rPr>
              <a:t>)</a:t>
            </a:r>
          </a:p>
        </p:txBody>
      </p:sp>
      <p:graphicFrame>
        <p:nvGraphicFramePr>
          <p:cNvPr id="4" name="Tableau 3">
            <a:extLst>
              <a:ext uri="{FF2B5EF4-FFF2-40B4-BE49-F238E27FC236}">
                <a16:creationId xmlns:a16="http://schemas.microsoft.com/office/drawing/2014/main" id="{F1A39070-54DE-E00C-7C5D-99F1DA37324A}"/>
              </a:ext>
            </a:extLst>
          </p:cNvPr>
          <p:cNvGraphicFramePr>
            <a:graphicFrameLocks noGrp="1"/>
          </p:cNvGraphicFramePr>
          <p:nvPr>
            <p:extLst>
              <p:ext uri="{D42A27DB-BD31-4B8C-83A1-F6EECF244321}">
                <p14:modId xmlns:p14="http://schemas.microsoft.com/office/powerpoint/2010/main" val="2546166181"/>
              </p:ext>
            </p:extLst>
          </p:nvPr>
        </p:nvGraphicFramePr>
        <p:xfrm>
          <a:off x="70338" y="1015077"/>
          <a:ext cx="12079457" cy="5806440"/>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483710">
                <a:tc>
                  <a:txBody>
                    <a:bodyPr/>
                    <a:lstStyle/>
                    <a:p>
                      <a:pPr algn="ctr">
                        <a:lnSpc>
                          <a:spcPct val="100000"/>
                        </a:lnSpc>
                        <a:spcAft>
                          <a:spcPts val="0"/>
                        </a:spcAft>
                      </a:pPr>
                      <a:r>
                        <a:rPr lang="fr-FR" sz="2700" b="1" dirty="0">
                          <a:latin typeface="Times New Roman" panose="02020603050405020304" pitchFamily="18" charset="0"/>
                          <a:ea typeface="Calibri"/>
                          <a:cs typeface="Times New Roman" panose="02020603050405020304" pitchFamily="18" charset="0"/>
                        </a:rPr>
                        <a:t>La liquidation des parts contributives des protagonistes</a:t>
                      </a:r>
                    </a:p>
                  </a:txBody>
                  <a:tcPr/>
                </a:tc>
                <a:extLst>
                  <a:ext uri="{0D108BD9-81ED-4DB2-BD59-A6C34878D82A}">
                    <a16:rowId xmlns:a16="http://schemas.microsoft.com/office/drawing/2014/main" val="854231308"/>
                  </a:ext>
                </a:extLst>
              </a:tr>
              <a:tr h="3254047">
                <a:tc>
                  <a:txBody>
                    <a:bodyPr/>
                    <a:lstStyle/>
                    <a:p>
                      <a:pPr marL="285750" indent="-285750" algn="just">
                        <a:lnSpc>
                          <a:spcPct val="150000"/>
                        </a:lnSpc>
                        <a:buFont typeface="Wingdings" panose="05000000000000000000" pitchFamily="2" charset="2"/>
                        <a:buChar char="q"/>
                      </a:pPr>
                      <a:r>
                        <a:rPr lang="fr-FR" sz="18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 détermination des parts contributives des coobligés</a:t>
                      </a:r>
                      <a:r>
                        <a:rPr lang="fr-FR" sz="1800" b="1" u="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dirty="0">
                          <a:latin typeface="Times New Roman" panose="02020603050405020304" pitchFamily="18" charset="0"/>
                          <a:cs typeface="Times New Roman" panose="02020603050405020304" pitchFamily="18" charset="0"/>
                        </a:rPr>
                        <a:t>:</a:t>
                      </a:r>
                      <a:r>
                        <a:rPr lang="fr-FR" sz="1800" b="1" dirty="0">
                          <a:latin typeface="Times New Roman" panose="02020603050405020304" pitchFamily="18" charset="0"/>
                          <a:cs typeface="Times New Roman" panose="02020603050405020304" pitchFamily="18" charset="0"/>
                        </a:rPr>
                        <a:t> </a:t>
                      </a:r>
                      <a:r>
                        <a:rPr lang="fr-FR" sz="1600" b="1" dirty="0">
                          <a:latin typeface="Times New Roman" panose="02020603050405020304" pitchFamily="18" charset="0"/>
                          <a:cs typeface="Times New Roman" panose="02020603050405020304" pitchFamily="18" charset="0"/>
                        </a:rPr>
                        <a:t>Elle se fait en fonction de la faute causale de la victime conductrice (ou de la proportion de sa faute causale), du rôle causal des conducteurs concernés ou d’une présomption de rôle causal (dans le cas où il est impossible de délimiter le rôle causal de chacun) ;</a:t>
                      </a:r>
                    </a:p>
                    <a:p>
                      <a:pPr marL="171450" indent="-171450" algn="ctr">
                        <a:lnSpc>
                          <a:spcPct val="100000"/>
                        </a:lnSpc>
                        <a:buFont typeface="Wingdings" panose="05000000000000000000" pitchFamily="2" charset="2"/>
                        <a:buChar char="q"/>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q"/>
                      </a:pPr>
                      <a:r>
                        <a:rPr lang="fr-FR" sz="18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 limitation aux sommes légalement dues et non contestées</a:t>
                      </a:r>
                      <a:r>
                        <a:rPr lang="fr-FR" sz="1800" b="1" u="none"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dirty="0">
                          <a:solidFill>
                            <a:srgbClr val="0070C0"/>
                          </a:solidFill>
                          <a:latin typeface="Times New Roman" panose="02020603050405020304" pitchFamily="18" charset="0"/>
                          <a:cs typeface="Times New Roman" panose="02020603050405020304" pitchFamily="18" charset="0"/>
                        </a:rPr>
                        <a:t>:</a:t>
                      </a:r>
                      <a:r>
                        <a:rPr lang="fr-FR" sz="1800" b="1" dirty="0">
                          <a:solidFill>
                            <a:srgbClr val="0070C0"/>
                          </a:solidFill>
                          <a:latin typeface="Times New Roman" panose="02020603050405020304" pitchFamily="18" charset="0"/>
                          <a:cs typeface="Times New Roman" panose="02020603050405020304" pitchFamily="18" charset="0"/>
                        </a:rPr>
                        <a:t> </a:t>
                      </a:r>
                      <a:r>
                        <a:rPr lang="fr-FR" sz="1600" b="1" dirty="0">
                          <a:solidFill>
                            <a:srgbClr val="0070C0"/>
                          </a:solidFill>
                          <a:latin typeface="Times New Roman" panose="02020603050405020304" pitchFamily="18" charset="0"/>
                          <a:cs typeface="Times New Roman" panose="02020603050405020304" pitchFamily="18" charset="0"/>
                        </a:rPr>
                        <a:t>Pour cette idée, nous pouvons recourir à trois dispositions dans le Code CIMA. La première est l’article 270 qui demande au mandataire d’agir « comme s’il s’agissait de ses propres intérêts ». Il ne saurait donc payer plus que le législateur CIMA ne le permet. La deuxième est l’article 271 qui parle de « l’assureur qui a versé les sommes dues ». Ces sommes ne le sont qu’en vertu des dispositions du Livre 2 du Code CIMA. La troisième est l’article 273 qui intitulée « incontestabilité du règlement pour compte », contient implicitement l’idée suivant laquelle les paiements qui ne sont pas effectués en conformité avec les dispositions du Livre 2 du Code CIMA peuvent donner lieu à contestation ;</a:t>
                      </a:r>
                    </a:p>
                    <a:p>
                      <a:pPr marL="171450" indent="-171450" algn="ctr">
                        <a:lnSpc>
                          <a:spcPct val="100000"/>
                        </a:lnSpc>
                        <a:buFont typeface="Wingdings" panose="05000000000000000000" pitchFamily="2" charset="2"/>
                        <a:buChar char="q"/>
                      </a:pPr>
                      <a:endParaRPr lang="fr-FR" sz="400"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q"/>
                      </a:pPr>
                      <a:r>
                        <a:rPr lang="fr-FR" sz="18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cas spécifiquement énoncé à l’article 274 alinéa 5 du Code CIMA</a:t>
                      </a:r>
                      <a:r>
                        <a:rPr lang="fr-FR" sz="1800" b="1" u="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dirty="0">
                          <a:latin typeface="Times New Roman" panose="02020603050405020304" pitchFamily="18" charset="0"/>
                          <a:cs typeface="Times New Roman" panose="02020603050405020304" pitchFamily="18" charset="0"/>
                        </a:rPr>
                        <a:t>:</a:t>
                      </a:r>
                      <a:r>
                        <a:rPr lang="fr-FR" sz="1600" b="1" dirty="0">
                          <a:latin typeface="Times New Roman" panose="02020603050405020304" pitchFamily="18" charset="0"/>
                          <a:cs typeface="Times New Roman" panose="02020603050405020304" pitchFamily="18" charset="0"/>
                        </a:rPr>
                        <a:t> Cet article dispose que « </a:t>
                      </a:r>
                      <a:r>
                        <a:rPr lang="fr-FR" sz="1600" b="1" i="0" kern="1200" dirty="0">
                          <a:solidFill>
                            <a:schemeClr val="dk1"/>
                          </a:solidFill>
                          <a:effectLst/>
                          <a:latin typeface="Times New Roman" panose="02020603050405020304" pitchFamily="18" charset="0"/>
                          <a:ea typeface="+mn-ea"/>
                          <a:cs typeface="Times New Roman" panose="02020603050405020304" pitchFamily="18" charset="0"/>
                        </a:rPr>
                        <a:t>La part non acquittée par un co-auteur inconnu ou non assuré est supportée par le Fonds de Garantie Automobile du pays sur le territoire duquel s'est produit le sinistre. A défaut de l'existence d'un Fonds de Garantie Automobile, cette quotité est supportée par les autres assureurs par parts égales</a:t>
                      </a:r>
                      <a:r>
                        <a:rPr lang="fr-FR" sz="1600" b="0" i="0" kern="1200" dirty="0">
                          <a:solidFill>
                            <a:schemeClr val="dk1"/>
                          </a:solidFill>
                          <a:effectLst/>
                          <a:latin typeface="Times New Roman" panose="02020603050405020304" pitchFamily="18" charset="0"/>
                          <a:ea typeface="+mn-ea"/>
                          <a:cs typeface="Times New Roman" panose="02020603050405020304" pitchFamily="18" charset="0"/>
                        </a:rPr>
                        <a:t>.</a:t>
                      </a:r>
                      <a:r>
                        <a:rPr lang="fr-FR" sz="1600" b="1" dirty="0">
                          <a:latin typeface="Times New Roman" panose="02020603050405020304" pitchFamily="18" charset="0"/>
                          <a:cs typeface="Times New Roman" panose="02020603050405020304" pitchFamily="18" charset="0"/>
                        </a:rPr>
                        <a:t> »</a:t>
                      </a:r>
                      <a:endParaRPr lang="fr-FR" sz="1600" dirty="0">
                        <a:latin typeface="Times New Roman" panose="02020603050405020304" pitchFamily="18" charset="0"/>
                        <a:cs typeface="Times New Roman" panose="02020603050405020304" pitchFamily="18" charset="0"/>
                      </a:endParaRPr>
                    </a:p>
                    <a:p>
                      <a:endParaRPr lang="fr-FR" sz="400"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bl>
          </a:graphicData>
        </a:graphic>
      </p:graphicFrame>
      <p:sp>
        <p:nvSpPr>
          <p:cNvPr id="5" name="ZoneTexte 4">
            <a:extLst>
              <a:ext uri="{FF2B5EF4-FFF2-40B4-BE49-F238E27FC236}">
                <a16:creationId xmlns:a16="http://schemas.microsoft.com/office/drawing/2014/main" id="{346748C0-9FF4-44E5-B69D-A11370EEDE44}"/>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86669512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8E79436-5FE3-8DDC-C00E-45F277F799DA}"/>
              </a:ext>
            </a:extLst>
          </p:cNvPr>
          <p:cNvSpPr/>
          <p:nvPr/>
        </p:nvSpPr>
        <p:spPr>
          <a:xfrm>
            <a:off x="323558" y="1420840"/>
            <a:ext cx="11676184" cy="665161"/>
          </a:xfrm>
          <a:prstGeom prst="rect">
            <a:avLst/>
          </a:prstGeom>
          <a:solidFill>
            <a:schemeClr val="tx2">
              <a:lumMod val="20000"/>
              <a:lumOff val="80000"/>
            </a:schemeClr>
          </a:solidFill>
          <a:effectLst>
            <a:innerShdw blurRad="63500" dist="50800" dir="135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sz="2700" b="1" dirty="0">
                <a:solidFill>
                  <a:schemeClr val="accent1"/>
                </a:solidFill>
                <a:latin typeface="Times New Roman" panose="02020603050405020304" pitchFamily="18" charset="0"/>
                <a:cs typeface="Times New Roman" panose="02020603050405020304" pitchFamily="18" charset="0"/>
              </a:rPr>
              <a:t>DES QUESTIONS ?</a:t>
            </a:r>
          </a:p>
        </p:txBody>
      </p:sp>
      <p:sp>
        <p:nvSpPr>
          <p:cNvPr id="5" name="Rectangle 4">
            <a:extLst>
              <a:ext uri="{FF2B5EF4-FFF2-40B4-BE49-F238E27FC236}">
                <a16:creationId xmlns:a16="http://schemas.microsoft.com/office/drawing/2014/main" id="{A4C01B22-5996-EA29-09D8-B366D6503C65}"/>
              </a:ext>
            </a:extLst>
          </p:cNvPr>
          <p:cNvSpPr/>
          <p:nvPr/>
        </p:nvSpPr>
        <p:spPr>
          <a:xfrm>
            <a:off x="307145" y="2881535"/>
            <a:ext cx="11676184" cy="665161"/>
          </a:xfrm>
          <a:prstGeom prst="rect">
            <a:avLst/>
          </a:prstGeom>
          <a:solidFill>
            <a:schemeClr val="tx2">
              <a:lumMod val="20000"/>
              <a:lumOff val="80000"/>
            </a:schemeClr>
          </a:solidFill>
          <a:effectLst>
            <a:innerShdw blurRad="63500" dist="50800" dir="135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sz="2700" b="1" dirty="0">
                <a:solidFill>
                  <a:srgbClr val="92D050"/>
                </a:solidFill>
                <a:latin typeface="Times New Roman" panose="02020603050405020304" pitchFamily="18" charset="0"/>
                <a:cs typeface="Times New Roman" panose="02020603050405020304" pitchFamily="18" charset="0"/>
              </a:rPr>
              <a:t>DES REMARQUES ?</a:t>
            </a:r>
          </a:p>
        </p:txBody>
      </p:sp>
      <p:sp>
        <p:nvSpPr>
          <p:cNvPr id="6" name="Rectangle 5">
            <a:extLst>
              <a:ext uri="{FF2B5EF4-FFF2-40B4-BE49-F238E27FC236}">
                <a16:creationId xmlns:a16="http://schemas.microsoft.com/office/drawing/2014/main" id="{67C39791-B813-0C49-76B4-8F599DEF2B3D}"/>
              </a:ext>
            </a:extLst>
          </p:cNvPr>
          <p:cNvSpPr/>
          <p:nvPr/>
        </p:nvSpPr>
        <p:spPr>
          <a:xfrm>
            <a:off x="279010" y="4358644"/>
            <a:ext cx="11676184" cy="665161"/>
          </a:xfrm>
          <a:prstGeom prst="rect">
            <a:avLst/>
          </a:prstGeom>
          <a:solidFill>
            <a:schemeClr val="tx2">
              <a:lumMod val="20000"/>
              <a:lumOff val="80000"/>
            </a:schemeClr>
          </a:solidFill>
          <a:effectLst>
            <a:innerShdw blurRad="63500" dist="50800" dir="135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sz="2700" b="1" dirty="0">
                <a:solidFill>
                  <a:schemeClr val="tx1"/>
                </a:solidFill>
                <a:latin typeface="Times New Roman" panose="02020603050405020304" pitchFamily="18" charset="0"/>
                <a:cs typeface="Times New Roman" panose="02020603050405020304" pitchFamily="18" charset="0"/>
              </a:rPr>
              <a:t>DES ZONES D’OMBRE ?</a:t>
            </a:r>
          </a:p>
        </p:txBody>
      </p:sp>
      <p:sp>
        <p:nvSpPr>
          <p:cNvPr id="9" name="ZoneTexte 8">
            <a:extLst>
              <a:ext uri="{FF2B5EF4-FFF2-40B4-BE49-F238E27FC236}">
                <a16:creationId xmlns:a16="http://schemas.microsoft.com/office/drawing/2014/main" id="{E148868C-0E70-4FB5-B050-17BA8745B2C1}"/>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84975254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DB064FDC-2006-EA39-95CC-A769AA2B8182}"/>
              </a:ext>
            </a:extLst>
          </p:cNvPr>
          <p:cNvSpPr txBox="1"/>
          <p:nvPr/>
        </p:nvSpPr>
        <p:spPr>
          <a:xfrm>
            <a:off x="810827" y="1770900"/>
            <a:ext cx="10760768" cy="2769991"/>
          </a:xfrm>
          <a:prstGeom prst="rect">
            <a:avLst/>
          </a:prstGeom>
          <a:blipFill>
            <a:blip r:embed="rId2"/>
            <a:tile tx="0" ty="0" sx="100000" sy="100000" flip="none" algn="tl"/>
          </a:blipFill>
          <a:ln w="38100" cap="flat">
            <a:solidFill>
              <a:srgbClr val="002060"/>
            </a:solidFill>
          </a:ln>
          <a:effectLst>
            <a:innerShdw blurRad="63500" dist="50800" dir="8100000">
              <a:prstClr val="black">
                <a:alpha val="50000"/>
              </a:prstClr>
            </a:innerShdw>
          </a:effectLst>
        </p:spPr>
        <p:txBody>
          <a:bodyPr vert="horz" wrap="square" lIns="91440" tIns="45720" rIns="91440" bIns="45720" anchor="t" anchorCtr="0" compatLnSpc="1">
            <a:spAutoFit/>
          </a:bodyPr>
          <a:lstStyle/>
          <a:p>
            <a:pPr marL="0" marR="0" lvl="0" indent="0" algn="ctr" defTabSz="914400" rtl="0" fontAlgn="auto" hangingPunct="1">
              <a:lnSpc>
                <a:spcPct val="200000"/>
              </a:lnSpc>
              <a:spcBef>
                <a:spcPts val="0"/>
              </a:spcBef>
              <a:spcAft>
                <a:spcPts val="0"/>
              </a:spcAft>
              <a:buNone/>
              <a:tabLst/>
              <a:defRPr sz="1800" b="0" i="0" u="none" strike="noStrike" kern="0" cap="none" spc="0" baseline="0">
                <a:solidFill>
                  <a:srgbClr val="000000"/>
                </a:solidFill>
                <a:uFillTx/>
              </a:defRPr>
            </a:pPr>
            <a:r>
              <a:rPr lang="fr-FR" sz="3600" b="1" i="0" u="none" strike="noStrike" kern="1200" cap="none" spc="0" baseline="0" dirty="0">
                <a:solidFill>
                  <a:schemeClr val="accent1"/>
                </a:solidFill>
                <a:effectLst>
                  <a:outerShdw dist="38096" dir="2700000">
                    <a:srgbClr val="000000"/>
                  </a:outerShdw>
                </a:effectLst>
                <a:uFillTx/>
                <a:latin typeface="Times New Roman" pitchFamily="18"/>
                <a:cs typeface="Times New Roman" pitchFamily="18"/>
              </a:rPr>
              <a:t>MERCI POUR VOTRE </a:t>
            </a:r>
          </a:p>
          <a:p>
            <a:pPr marL="0" marR="0" lvl="0" indent="0" algn="ctr" defTabSz="914400" rtl="0" fontAlgn="auto" hangingPunct="1">
              <a:lnSpc>
                <a:spcPct val="200000"/>
              </a:lnSpc>
              <a:spcBef>
                <a:spcPts val="0"/>
              </a:spcBef>
              <a:spcAft>
                <a:spcPts val="0"/>
              </a:spcAft>
              <a:buNone/>
              <a:tabLst/>
              <a:defRPr sz="1800" b="0" i="0" u="none" strike="noStrike" kern="0" cap="none" spc="0" baseline="0">
                <a:solidFill>
                  <a:srgbClr val="000000"/>
                </a:solidFill>
                <a:uFillTx/>
              </a:defRPr>
            </a:pPr>
            <a:r>
              <a:rPr lang="fr-FR" sz="3600" b="1" i="0" u="none" strike="noStrike" kern="1200" cap="none" spc="0" baseline="0" dirty="0">
                <a:solidFill>
                  <a:schemeClr val="accent1"/>
                </a:solidFill>
                <a:effectLst>
                  <a:outerShdw dist="38096" dir="2700000">
                    <a:srgbClr val="000000"/>
                  </a:outerShdw>
                </a:effectLst>
                <a:uFillTx/>
                <a:latin typeface="Times New Roman" pitchFamily="18"/>
                <a:cs typeface="Times New Roman" pitchFamily="18"/>
              </a:rPr>
              <a:t>AIMABLE ATTENTION</a:t>
            </a:r>
            <a:endParaRPr lang="fr-FR" sz="2700" b="1" i="0" u="none" strike="noStrike" kern="1200" cap="none" spc="0" baseline="0" dirty="0">
              <a:solidFill>
                <a:schemeClr val="accent1"/>
              </a:solidFill>
              <a:effectLst>
                <a:outerShdw dist="38096" dir="2700000">
                  <a:srgbClr val="000000"/>
                </a:outerShdw>
              </a:effectLst>
              <a:uFillTx/>
              <a:latin typeface="Times New Roman" pitchFamily="18"/>
              <a:cs typeface="Times New Roman" pitchFamily="18"/>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200" b="1" i="0" u="none" strike="noStrike" kern="1200" cap="none" spc="0" baseline="0" dirty="0">
              <a:solidFill>
                <a:srgbClr val="000000"/>
              </a:solidFill>
              <a:uFillTx/>
              <a:latin typeface="Times New Roman" pitchFamily="18"/>
              <a:cs typeface="Times New Roman" pitchFamily="18"/>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Calibri"/>
            </a:endParaRPr>
          </a:p>
        </p:txBody>
      </p:sp>
      <p:sp>
        <p:nvSpPr>
          <p:cNvPr id="4" name="ZoneTexte 3">
            <a:extLst>
              <a:ext uri="{FF2B5EF4-FFF2-40B4-BE49-F238E27FC236}">
                <a16:creationId xmlns:a16="http://schemas.microsoft.com/office/drawing/2014/main" id="{B1E72192-39D7-4806-BF60-0814490DE9BC}"/>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
        <p:nvSpPr>
          <p:cNvPr id="5" name="ZoneTexte 4">
            <a:extLst>
              <a:ext uri="{FF2B5EF4-FFF2-40B4-BE49-F238E27FC236}">
                <a16:creationId xmlns:a16="http://schemas.microsoft.com/office/drawing/2014/main" id="{E3BA3AB9-48B0-4957-8320-BA8CB4A3FC81}"/>
              </a:ext>
            </a:extLst>
          </p:cNvPr>
          <p:cNvSpPr txBox="1"/>
          <p:nvPr/>
        </p:nvSpPr>
        <p:spPr>
          <a:xfrm>
            <a:off x="3815401" y="6468106"/>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Par OMBOLO MENOGA Pierre Emmanuel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D008CB1-D867-5ED3-47A8-70D225339628}"/>
              </a:ext>
            </a:extLst>
          </p:cNvPr>
          <p:cNvSpPr txBox="1"/>
          <p:nvPr/>
        </p:nvSpPr>
        <p:spPr>
          <a:xfrm>
            <a:off x="101526" y="630012"/>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1/ Le </a:t>
            </a:r>
            <a:r>
              <a:rPr lang="fr-FR" b="1" dirty="0">
                <a:solidFill>
                  <a:srgbClr val="0070C0"/>
                </a:solidFill>
                <a:latin typeface="Times New Roman" pitchFamily="18"/>
                <a:cs typeface="Times New Roman" pitchFamily="18"/>
              </a:rPr>
              <a:t>vocabulaire de base </a:t>
            </a:r>
            <a:r>
              <a:rPr lang="fr-FR" sz="1800" b="1" i="0" u="none" strike="noStrike" kern="1200" cap="none" spc="0" baseline="0" dirty="0">
                <a:solidFill>
                  <a:srgbClr val="0070C0"/>
                </a:solidFill>
                <a:uFillTx/>
                <a:latin typeface="Times New Roman" pitchFamily="18"/>
                <a:cs typeface="Times New Roman" pitchFamily="18"/>
              </a:rPr>
              <a:t>(3)</a:t>
            </a:r>
          </a:p>
        </p:txBody>
      </p:sp>
      <p:graphicFrame>
        <p:nvGraphicFramePr>
          <p:cNvPr id="5" name="Tableau 4">
            <a:extLst>
              <a:ext uri="{FF2B5EF4-FFF2-40B4-BE49-F238E27FC236}">
                <a16:creationId xmlns:a16="http://schemas.microsoft.com/office/drawing/2014/main" id="{CE890303-C58B-ACC7-0D9F-B88CDA38B507}"/>
              </a:ext>
            </a:extLst>
          </p:cNvPr>
          <p:cNvGraphicFramePr>
            <a:graphicFrameLocks noGrp="1"/>
          </p:cNvGraphicFramePr>
          <p:nvPr>
            <p:extLst>
              <p:ext uri="{D42A27DB-BD31-4B8C-83A1-F6EECF244321}">
                <p14:modId xmlns:p14="http://schemas.microsoft.com/office/powerpoint/2010/main" val="4107186110"/>
              </p:ext>
            </p:extLst>
          </p:nvPr>
        </p:nvGraphicFramePr>
        <p:xfrm>
          <a:off x="70338" y="1113558"/>
          <a:ext cx="12079457" cy="5494719"/>
        </p:xfrm>
        <a:graphic>
          <a:graphicData uri="http://schemas.openxmlformats.org/drawingml/2006/table">
            <a:tbl>
              <a:tblPr firstRow="1" bandRow="1">
                <a:effectLst>
                  <a:outerShdw blurRad="50800" dist="38100" dir="16200000" rotWithShape="0">
                    <a:prstClr val="black">
                      <a:alpha val="40000"/>
                    </a:prstClr>
                  </a:outerShdw>
                </a:effectLst>
                <a:tableStyleId>{5C22544A-7EE6-4342-B048-85BDC9FD1C3A}</a:tableStyleId>
              </a:tblPr>
              <a:tblGrid>
                <a:gridCol w="12079457">
                  <a:extLst>
                    <a:ext uri="{9D8B030D-6E8A-4147-A177-3AD203B41FA5}">
                      <a16:colId xmlns:a16="http://schemas.microsoft.com/office/drawing/2014/main" val="2878678817"/>
                    </a:ext>
                  </a:extLst>
                </a:gridCol>
              </a:tblGrid>
              <a:tr h="0">
                <a:tc>
                  <a:txBody>
                    <a:bodyPr/>
                    <a:lstStyle/>
                    <a:p>
                      <a:pPr algn="ctr"/>
                      <a:r>
                        <a:rPr lang="fr-FR" sz="2700" dirty="0">
                          <a:latin typeface="Times New Roman" panose="02020603050405020304" pitchFamily="18" charset="0"/>
                          <a:cs typeface="Times New Roman" panose="02020603050405020304" pitchFamily="18" charset="0"/>
                        </a:rPr>
                        <a:t>RESPONSABILITE OBJECTIVE</a:t>
                      </a:r>
                    </a:p>
                  </a:txBody>
                  <a:tcPr/>
                </a:tc>
                <a:extLst>
                  <a:ext uri="{0D108BD9-81ED-4DB2-BD59-A6C34878D82A}">
                    <a16:rowId xmlns:a16="http://schemas.microsoft.com/office/drawing/2014/main" val="854231308"/>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sz="900" b="1"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200000"/>
                        </a:lnSpc>
                        <a:spcBef>
                          <a:spcPts val="0"/>
                        </a:spcBef>
                        <a:spcAft>
                          <a:spcPts val="0"/>
                        </a:spcAft>
                        <a:buClrTx/>
                        <a:buSzTx/>
                        <a:buFontTx/>
                        <a:buNone/>
                        <a:tabLst/>
                        <a:defRPr/>
                      </a:pPr>
                      <a:r>
                        <a:rPr lang="fr-FR" sz="1800" b="1" u="sng" kern="1200" dirty="0">
                          <a:solidFill>
                            <a:srgbClr val="0070C0"/>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La responsabilité objective</a:t>
                      </a:r>
                      <a:r>
                        <a:rPr lang="fr-FR" sz="1700" b="1" kern="1200" dirty="0">
                          <a:solidFill>
                            <a:srgbClr val="0070C0"/>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 </a:t>
                      </a:r>
                      <a:r>
                        <a:rPr lang="fr-FR" sz="1700" b="1" kern="1200" dirty="0">
                          <a:solidFill>
                            <a:schemeClr val="dk1"/>
                          </a:solidFill>
                          <a:effectLst/>
                          <a:latin typeface="Times New Roman" panose="02020603050405020304" pitchFamily="18" charset="0"/>
                          <a:ea typeface="+mn-ea"/>
                          <a:cs typeface="Times New Roman" panose="02020603050405020304" pitchFamily="18" charset="0"/>
                        </a:rPr>
                        <a:t>est celle qui n’est pas fondée sur la démonstration ou la présomption de la faute de son auteur dans le cadre de sa mise en œuvre. Celle-ci est davantage orientée vers la réparation du dommage (</a:t>
                      </a:r>
                      <a:r>
                        <a:rPr lang="fr-FR" sz="1600" b="1" i="1" kern="1200" dirty="0">
                          <a:solidFill>
                            <a:schemeClr val="dk1"/>
                          </a:solidFill>
                          <a:effectLst/>
                          <a:latin typeface="Times New Roman" panose="02020603050405020304" pitchFamily="18" charset="0"/>
                          <a:ea typeface="+mn-ea"/>
                          <a:cs typeface="Times New Roman" panose="02020603050405020304" pitchFamily="18" charset="0"/>
                        </a:rPr>
                        <a:t>l’idée de la faute étant substituée essentiellement à celle de risque, du risque de circulation en assurance automobile</a:t>
                      </a:r>
                      <a:r>
                        <a:rPr lang="fr-FR" sz="1700" b="1" kern="1200" dirty="0">
                          <a:solidFill>
                            <a:schemeClr val="dk1"/>
                          </a:solidFill>
                          <a:effectLst/>
                          <a:latin typeface="Times New Roman" panose="02020603050405020304" pitchFamily="18" charset="0"/>
                          <a:ea typeface="+mn-ea"/>
                          <a:cs typeface="Times New Roman" panose="02020603050405020304" pitchFamily="18" charset="0"/>
                        </a:rPr>
                        <a:t>) et tournée essentiellement vers le sort de la victime du dommage.</a:t>
                      </a:r>
                    </a:p>
                    <a:p>
                      <a:pPr marL="0" marR="0" lvl="0" indent="0" algn="just" defTabSz="914400" rtl="0" eaLnBrk="1" fontAlgn="auto" latinLnBrk="0" hangingPunct="1">
                        <a:lnSpc>
                          <a:spcPct val="200000"/>
                        </a:lnSpc>
                        <a:spcBef>
                          <a:spcPts val="0"/>
                        </a:spcBef>
                        <a:spcAft>
                          <a:spcPts val="0"/>
                        </a:spcAft>
                        <a:buClrTx/>
                        <a:buSzTx/>
                        <a:buFontTx/>
                        <a:buNone/>
                        <a:tabLst/>
                        <a:defRPr/>
                      </a:pPr>
                      <a:r>
                        <a:rPr lang="fr-FR" sz="1700" b="1" kern="1200" dirty="0">
                          <a:solidFill>
                            <a:schemeClr val="dk1"/>
                          </a:solidFill>
                          <a:effectLst/>
                          <a:latin typeface="Times New Roman" panose="02020603050405020304" pitchFamily="18" charset="0"/>
                          <a:ea typeface="+mn-ea"/>
                          <a:cs typeface="Times New Roman" panose="02020603050405020304" pitchFamily="18" charset="0"/>
                        </a:rPr>
                        <a:t>En présence de ce type de responsabilité, l’auteur présumé du dommage ne peut pas s’exonérer en démontrant qu’il n’a commis aucune faute. La faute n’étant pas l’objet des débats dans ce cas de figure, il peut souvent s’exonérer en recourant seulement à la cause étrangère, si elle est admise.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fr-FR" sz="900" b="1"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200000"/>
                        </a:lnSpc>
                        <a:spcBef>
                          <a:spcPts val="0"/>
                        </a:spcBef>
                        <a:spcAft>
                          <a:spcPts val="0"/>
                        </a:spcAft>
                        <a:buClrTx/>
                        <a:buSzTx/>
                        <a:buFontTx/>
                        <a:buNone/>
                        <a:tabLst/>
                        <a:defRPr/>
                      </a:pPr>
                      <a:endParaRPr lang="fr-FR" sz="400" b="1" kern="1200" dirty="0">
                        <a:solidFill>
                          <a:schemeClr val="dk1"/>
                        </a:solidFill>
                        <a:effectLst/>
                        <a:latin typeface="Times New Roman" panose="02020603050405020304" pitchFamily="18" charset="0"/>
                        <a:ea typeface="+mn-ea"/>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r h="370840">
                <a:tc>
                  <a:txBody>
                    <a:bodyPr/>
                    <a:lstStyle/>
                    <a:p>
                      <a:pPr algn="just">
                        <a:lnSpc>
                          <a:spcPct val="150000"/>
                        </a:lnSpc>
                      </a:pPr>
                      <a:r>
                        <a:rPr lang="fr-FR" b="1" u="sng" dirty="0">
                          <a:solidFill>
                            <a:srgbClr val="0070C0"/>
                          </a:solidFill>
                          <a:latin typeface="Times New Roman" panose="02020603050405020304" pitchFamily="18" charset="0"/>
                          <a:cs typeface="Times New Roman" panose="02020603050405020304" pitchFamily="18" charset="0"/>
                        </a:rPr>
                        <a:t>REMARQUE</a:t>
                      </a:r>
                      <a:r>
                        <a:rPr lang="fr-FR" dirty="0">
                          <a:solidFill>
                            <a:srgbClr val="0070C0"/>
                          </a:solidFill>
                          <a:latin typeface="Times New Roman" panose="02020603050405020304" pitchFamily="18" charset="0"/>
                          <a:cs typeface="Times New Roman" panose="02020603050405020304" pitchFamily="18" charset="0"/>
                        </a:rPr>
                        <a:t> </a:t>
                      </a:r>
                      <a:r>
                        <a:rPr lang="fr-FR" b="1" dirty="0">
                          <a:solidFill>
                            <a:srgbClr val="0070C0"/>
                          </a:solidFill>
                          <a:latin typeface="Times New Roman" panose="02020603050405020304" pitchFamily="18" charset="0"/>
                          <a:cs typeface="Times New Roman" panose="02020603050405020304" pitchFamily="18" charset="0"/>
                        </a:rPr>
                        <a:t>: Synonyme de responsabilité de plein droit, de responsabilité sans faute et parfois de présomption de responsabilité.</a:t>
                      </a:r>
                    </a:p>
                  </a:txBody>
                  <a:tcPr/>
                </a:tc>
                <a:extLst>
                  <a:ext uri="{0D108BD9-81ED-4DB2-BD59-A6C34878D82A}">
                    <a16:rowId xmlns:a16="http://schemas.microsoft.com/office/drawing/2014/main" val="4217131455"/>
                  </a:ext>
                </a:extLst>
              </a:tr>
            </a:tbl>
          </a:graphicData>
        </a:graphic>
      </p:graphicFrame>
      <p:sp>
        <p:nvSpPr>
          <p:cNvPr id="7" name="ZoneTexte 6">
            <a:extLst>
              <a:ext uri="{FF2B5EF4-FFF2-40B4-BE49-F238E27FC236}">
                <a16:creationId xmlns:a16="http://schemas.microsoft.com/office/drawing/2014/main" id="{7748004A-B798-422C-A832-3AD512C76D20}"/>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600242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D008CB1-D867-5ED3-47A8-70D225339628}"/>
              </a:ext>
            </a:extLst>
          </p:cNvPr>
          <p:cNvSpPr txBox="1"/>
          <p:nvPr/>
        </p:nvSpPr>
        <p:spPr>
          <a:xfrm>
            <a:off x="87459" y="573740"/>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1/ Le </a:t>
            </a:r>
            <a:r>
              <a:rPr lang="fr-FR" b="1" dirty="0">
                <a:solidFill>
                  <a:srgbClr val="0070C0"/>
                </a:solidFill>
                <a:latin typeface="Times New Roman" pitchFamily="18"/>
                <a:cs typeface="Times New Roman" pitchFamily="18"/>
              </a:rPr>
              <a:t>vocabulaire de base </a:t>
            </a:r>
            <a:r>
              <a:rPr lang="fr-FR" sz="1800" b="1" i="0" u="none" strike="noStrike" kern="1200" cap="none" spc="0" baseline="0" dirty="0">
                <a:solidFill>
                  <a:srgbClr val="0070C0"/>
                </a:solidFill>
                <a:uFillTx/>
                <a:latin typeface="Times New Roman" pitchFamily="18"/>
                <a:cs typeface="Times New Roman" pitchFamily="18"/>
              </a:rPr>
              <a:t>(4)</a:t>
            </a:r>
          </a:p>
        </p:txBody>
      </p:sp>
      <p:graphicFrame>
        <p:nvGraphicFramePr>
          <p:cNvPr id="5" name="Tableau 4">
            <a:extLst>
              <a:ext uri="{FF2B5EF4-FFF2-40B4-BE49-F238E27FC236}">
                <a16:creationId xmlns:a16="http://schemas.microsoft.com/office/drawing/2014/main" id="{CE890303-C58B-ACC7-0D9F-B88CDA38B507}"/>
              </a:ext>
            </a:extLst>
          </p:cNvPr>
          <p:cNvGraphicFramePr>
            <a:graphicFrameLocks noGrp="1"/>
          </p:cNvGraphicFramePr>
          <p:nvPr>
            <p:extLst>
              <p:ext uri="{D42A27DB-BD31-4B8C-83A1-F6EECF244321}">
                <p14:modId xmlns:p14="http://schemas.microsoft.com/office/powerpoint/2010/main" val="4025469370"/>
              </p:ext>
            </p:extLst>
          </p:nvPr>
        </p:nvGraphicFramePr>
        <p:xfrm>
          <a:off x="42202" y="1001014"/>
          <a:ext cx="12079457" cy="5814759"/>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0">
                <a:tc>
                  <a:txBody>
                    <a:bodyPr/>
                    <a:lstStyle/>
                    <a:p>
                      <a:pPr algn="ctr"/>
                      <a:r>
                        <a:rPr lang="fr-FR" sz="2700" dirty="0">
                          <a:latin typeface="Times New Roman" panose="02020603050405020304" pitchFamily="18" charset="0"/>
                          <a:cs typeface="Times New Roman" panose="02020603050405020304" pitchFamily="18" charset="0"/>
                        </a:rPr>
                        <a:t>RESPONSABILITE SUBJECTIVE</a:t>
                      </a:r>
                    </a:p>
                  </a:txBody>
                  <a:tcPr/>
                </a:tc>
                <a:extLst>
                  <a:ext uri="{0D108BD9-81ED-4DB2-BD59-A6C34878D82A}">
                    <a16:rowId xmlns:a16="http://schemas.microsoft.com/office/drawing/2014/main" val="854231308"/>
                  </a:ext>
                </a:extLst>
              </a:tr>
              <a:tr h="191462">
                <a:tc>
                  <a:txBody>
                    <a:bodyPr/>
                    <a:lstStyle/>
                    <a:p>
                      <a:pPr algn="ctr">
                        <a:lnSpc>
                          <a:spcPct val="150000"/>
                        </a:lnSpc>
                      </a:pPr>
                      <a:endParaRPr lang="fr-FR" sz="400" b="1" kern="1200" dirty="0">
                        <a:solidFill>
                          <a:schemeClr val="dk1"/>
                        </a:solidFill>
                        <a:effectLst/>
                        <a:latin typeface="Times New Roman" panose="02020603050405020304" pitchFamily="18" charset="0"/>
                        <a:ea typeface="+mn-ea"/>
                        <a:cs typeface="Times New Roman" panose="02020603050405020304" pitchFamily="18" charset="0"/>
                      </a:endParaRPr>
                    </a:p>
                    <a:p>
                      <a:pPr algn="just">
                        <a:lnSpc>
                          <a:spcPct val="150000"/>
                        </a:lnSpc>
                      </a:pPr>
                      <a:r>
                        <a:rPr lang="fr-FR" sz="1800" b="1" u="sng" kern="1200" dirty="0">
                          <a:solidFill>
                            <a:srgbClr val="0070C0"/>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La responsabilité subjective</a:t>
                      </a:r>
                      <a:r>
                        <a:rPr lang="fr-FR" sz="1700" b="1" kern="1200" dirty="0">
                          <a:solidFill>
                            <a:schemeClr val="dk1"/>
                          </a:solidFill>
                          <a:effectLst/>
                          <a:latin typeface="Times New Roman" panose="02020603050405020304" pitchFamily="18" charset="0"/>
                          <a:ea typeface="+mn-ea"/>
                          <a:cs typeface="Times New Roman" panose="02020603050405020304" pitchFamily="18" charset="0"/>
                        </a:rPr>
                        <a:t> est celle qui requiert la démonstration ou la présomption de la faute de son auteur dans sa mise en œuvre. Il peut s’agir de la responsabilité pour faute prouvée (</a:t>
                      </a:r>
                      <a:r>
                        <a:rPr lang="fr-FR" sz="1600" b="1" i="1" kern="1200" dirty="0">
                          <a:solidFill>
                            <a:srgbClr val="0070C0"/>
                          </a:solidFill>
                          <a:effectLst/>
                          <a:latin typeface="Times New Roman" panose="02020603050405020304" pitchFamily="18" charset="0"/>
                          <a:ea typeface="+mn-ea"/>
                          <a:cs typeface="Times New Roman" panose="02020603050405020304" pitchFamily="18" charset="0"/>
                        </a:rPr>
                        <a:t>Lorsqu’il s’agit d’une responsabilité pour faute prouvée, la victime qui demande réparation doit en même temps apporter la preuve de la faute commise par l’auteur du dommage</a:t>
                      </a:r>
                      <a:r>
                        <a:rPr lang="fr-FR" sz="1700" b="1" kern="1200" dirty="0">
                          <a:solidFill>
                            <a:schemeClr val="dk1"/>
                          </a:solidFill>
                          <a:effectLst/>
                          <a:latin typeface="Times New Roman" panose="02020603050405020304" pitchFamily="18" charset="0"/>
                          <a:ea typeface="+mn-ea"/>
                          <a:cs typeface="Times New Roman" panose="02020603050405020304" pitchFamily="18" charset="0"/>
                        </a:rPr>
                        <a:t>) ou de la responsabilité pour faute présumée (</a:t>
                      </a:r>
                      <a:r>
                        <a:rPr lang="fr-FR" sz="1600" b="1" i="1" kern="1200" dirty="0">
                          <a:solidFill>
                            <a:srgbClr val="0070C0"/>
                          </a:solidFill>
                          <a:effectLst/>
                          <a:latin typeface="Times New Roman" panose="02020603050405020304" pitchFamily="18" charset="0"/>
                          <a:ea typeface="+mn-ea"/>
                          <a:cs typeface="Times New Roman" panose="02020603050405020304" pitchFamily="18" charset="0"/>
                        </a:rPr>
                        <a:t>S’il s’agit d’une responsabilité pour faute présumée, il appartient à la personne poursuivie de démontrer qu’elle n’a commis aucune faute</a:t>
                      </a:r>
                      <a:r>
                        <a:rPr lang="fr-FR" sz="1700" b="1" kern="1200" dirty="0">
                          <a:solidFill>
                            <a:schemeClr val="dk1"/>
                          </a:solidFill>
                          <a:effectLst/>
                          <a:latin typeface="Times New Roman" panose="02020603050405020304" pitchFamily="18" charset="0"/>
                          <a:ea typeface="+mn-ea"/>
                          <a:cs typeface="Times New Roman" panose="02020603050405020304" pitchFamily="18" charset="0"/>
                        </a:rPr>
                        <a:t>). </a:t>
                      </a:r>
                    </a:p>
                    <a:p>
                      <a:pPr algn="ctr">
                        <a:lnSpc>
                          <a:spcPct val="150000"/>
                        </a:lnSpc>
                      </a:pPr>
                      <a:endParaRPr lang="fr-FR" sz="400" b="1" kern="1200" dirty="0">
                        <a:solidFill>
                          <a:schemeClr val="dk1"/>
                        </a:solidFill>
                        <a:effectLst/>
                        <a:latin typeface="Times New Roman" panose="02020603050405020304" pitchFamily="18" charset="0"/>
                        <a:ea typeface="+mn-ea"/>
                        <a:cs typeface="Times New Roman" panose="02020603050405020304" pitchFamily="18" charset="0"/>
                      </a:endParaRPr>
                    </a:p>
                    <a:p>
                      <a:pPr algn="just">
                        <a:lnSpc>
                          <a:spcPct val="150000"/>
                        </a:lnSpc>
                      </a:pPr>
                      <a:r>
                        <a:rPr lang="fr-FR" sz="1700" b="1" kern="1200" dirty="0">
                          <a:solidFill>
                            <a:schemeClr val="dk1"/>
                          </a:solidFill>
                          <a:effectLst/>
                          <a:latin typeface="Times New Roman" panose="02020603050405020304" pitchFamily="18" charset="0"/>
                          <a:ea typeface="+mn-ea"/>
                          <a:cs typeface="Times New Roman" panose="02020603050405020304" pitchFamily="18" charset="0"/>
                        </a:rPr>
                        <a:t>Celle-ci est focalisée vers l’auteur du dommage dont le comportement fautif est mis en avant. Pour ce type de responsabilité, le législateur fait souvent référence au comportement de l’auteur du dommage pour caractériser sa responsabilité. En général, dans ce type de responsabilité, le mot faute est sous-entendu ou clairement utilisé. </a:t>
                      </a:r>
                    </a:p>
                    <a:p>
                      <a:pPr algn="ctr">
                        <a:lnSpc>
                          <a:spcPct val="150000"/>
                        </a:lnSpc>
                      </a:pPr>
                      <a:endParaRPr lang="fr-FR" sz="900" b="1" kern="1200" dirty="0">
                        <a:solidFill>
                          <a:schemeClr val="dk1"/>
                        </a:solidFill>
                        <a:effectLst/>
                        <a:latin typeface="Times New Roman" panose="02020603050405020304" pitchFamily="18" charset="0"/>
                        <a:ea typeface="+mn-ea"/>
                        <a:cs typeface="Times New Roman" panose="02020603050405020304" pitchFamily="18" charset="0"/>
                      </a:endParaRPr>
                    </a:p>
                    <a:p>
                      <a:pPr algn="just">
                        <a:lnSpc>
                          <a:spcPct val="150000"/>
                        </a:lnSpc>
                      </a:pPr>
                      <a:r>
                        <a:rPr lang="fr-FR" sz="1700" b="1" kern="1200" dirty="0">
                          <a:solidFill>
                            <a:schemeClr val="dk1"/>
                          </a:solidFill>
                          <a:effectLst/>
                          <a:latin typeface="Times New Roman" panose="02020603050405020304" pitchFamily="18" charset="0"/>
                          <a:ea typeface="+mn-ea"/>
                          <a:cs typeface="Times New Roman" panose="02020603050405020304" pitchFamily="18" charset="0"/>
                        </a:rPr>
                        <a:t>En présence de ce type de responsabilité, l’auteur présumé du dommage peut démontrer que sa responsabilité n’est pas établie sur la base du fait qu’il n’a commis aucune faute. C’est une responsabilité qui est fonction d’une proportion des fautes causales des personnes concernées.</a:t>
                      </a:r>
                    </a:p>
                    <a:p>
                      <a:pPr algn="ctr">
                        <a:lnSpc>
                          <a:spcPct val="150000"/>
                        </a:lnSpc>
                      </a:pPr>
                      <a:endParaRPr lang="fr-FR" sz="400" b="1"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r h="370840">
                <a:tc>
                  <a:txBody>
                    <a:bodyPr/>
                    <a:lstStyle/>
                    <a:p>
                      <a:pPr algn="just">
                        <a:lnSpc>
                          <a:spcPct val="150000"/>
                        </a:lnSpc>
                      </a:pPr>
                      <a:r>
                        <a:rPr lang="fr-FR" b="1" u="sng" dirty="0">
                          <a:solidFill>
                            <a:srgbClr val="0070C0"/>
                          </a:solidFill>
                          <a:latin typeface="Times New Roman" panose="02020603050405020304" pitchFamily="18" charset="0"/>
                          <a:cs typeface="Times New Roman" panose="02020603050405020304" pitchFamily="18" charset="0"/>
                        </a:rPr>
                        <a:t>REMARQUE</a:t>
                      </a:r>
                      <a:r>
                        <a:rPr lang="fr-FR" dirty="0">
                          <a:solidFill>
                            <a:srgbClr val="0070C0"/>
                          </a:solidFill>
                          <a:latin typeface="Times New Roman" panose="02020603050405020304" pitchFamily="18" charset="0"/>
                          <a:cs typeface="Times New Roman" panose="02020603050405020304" pitchFamily="18" charset="0"/>
                        </a:rPr>
                        <a:t> </a:t>
                      </a:r>
                      <a:r>
                        <a:rPr lang="fr-FR" b="1" dirty="0">
                          <a:solidFill>
                            <a:srgbClr val="0070C0"/>
                          </a:solidFill>
                          <a:latin typeface="Times New Roman" panose="02020603050405020304" pitchFamily="18" charset="0"/>
                          <a:cs typeface="Times New Roman" panose="02020603050405020304" pitchFamily="18" charset="0"/>
                        </a:rPr>
                        <a:t>: Synonyme de responsabilité pour faute. </a:t>
                      </a:r>
                    </a:p>
                  </a:txBody>
                  <a:tcPr/>
                </a:tc>
                <a:extLst>
                  <a:ext uri="{0D108BD9-81ED-4DB2-BD59-A6C34878D82A}">
                    <a16:rowId xmlns:a16="http://schemas.microsoft.com/office/drawing/2014/main" val="4217131455"/>
                  </a:ext>
                </a:extLst>
              </a:tr>
            </a:tbl>
          </a:graphicData>
        </a:graphic>
      </p:graphicFrame>
      <p:sp>
        <p:nvSpPr>
          <p:cNvPr id="7" name="ZoneTexte 6">
            <a:extLst>
              <a:ext uri="{FF2B5EF4-FFF2-40B4-BE49-F238E27FC236}">
                <a16:creationId xmlns:a16="http://schemas.microsoft.com/office/drawing/2014/main" id="{DDE82B6C-989A-4889-9C21-927FFED45B99}"/>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3199093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D008CB1-D867-5ED3-47A8-70D225339628}"/>
              </a:ext>
            </a:extLst>
          </p:cNvPr>
          <p:cNvSpPr txBox="1"/>
          <p:nvPr/>
        </p:nvSpPr>
        <p:spPr>
          <a:xfrm>
            <a:off x="129667" y="686284"/>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1/ Le </a:t>
            </a:r>
            <a:r>
              <a:rPr lang="fr-FR" b="1" dirty="0">
                <a:solidFill>
                  <a:srgbClr val="0070C0"/>
                </a:solidFill>
                <a:latin typeface="Times New Roman" pitchFamily="18"/>
                <a:cs typeface="Times New Roman" pitchFamily="18"/>
              </a:rPr>
              <a:t>vocabulaire de base </a:t>
            </a:r>
            <a:r>
              <a:rPr lang="fr-FR" sz="1800" b="1" i="0" u="none" strike="noStrike" kern="1200" cap="none" spc="0" baseline="0" dirty="0">
                <a:solidFill>
                  <a:srgbClr val="0070C0"/>
                </a:solidFill>
                <a:uFillTx/>
                <a:latin typeface="Times New Roman" pitchFamily="18"/>
                <a:cs typeface="Times New Roman" pitchFamily="18"/>
              </a:rPr>
              <a:t>(5)</a:t>
            </a:r>
          </a:p>
        </p:txBody>
      </p:sp>
      <p:graphicFrame>
        <p:nvGraphicFramePr>
          <p:cNvPr id="5" name="Tableau 4">
            <a:extLst>
              <a:ext uri="{FF2B5EF4-FFF2-40B4-BE49-F238E27FC236}">
                <a16:creationId xmlns:a16="http://schemas.microsoft.com/office/drawing/2014/main" id="{CE890303-C58B-ACC7-0D9F-B88CDA38B507}"/>
              </a:ext>
            </a:extLst>
          </p:cNvPr>
          <p:cNvGraphicFramePr>
            <a:graphicFrameLocks noGrp="1"/>
          </p:cNvGraphicFramePr>
          <p:nvPr>
            <p:extLst>
              <p:ext uri="{D42A27DB-BD31-4B8C-83A1-F6EECF244321}">
                <p14:modId xmlns:p14="http://schemas.microsoft.com/office/powerpoint/2010/main" val="1076031131"/>
              </p:ext>
            </p:extLst>
          </p:nvPr>
        </p:nvGraphicFramePr>
        <p:xfrm>
          <a:off x="70338" y="1099487"/>
          <a:ext cx="12079457" cy="5570919"/>
        </p:xfrm>
        <a:graphic>
          <a:graphicData uri="http://schemas.openxmlformats.org/drawingml/2006/table">
            <a:tbl>
              <a:tblPr firstRow="1" bandRow="1">
                <a:tableStyleId>{5C22544A-7EE6-4342-B048-85BDC9FD1C3A}</a:tableStyleId>
              </a:tblPr>
              <a:tblGrid>
                <a:gridCol w="12079457">
                  <a:extLst>
                    <a:ext uri="{9D8B030D-6E8A-4147-A177-3AD203B41FA5}">
                      <a16:colId xmlns:a16="http://schemas.microsoft.com/office/drawing/2014/main" val="2878678817"/>
                    </a:ext>
                  </a:extLst>
                </a:gridCol>
              </a:tblGrid>
              <a:tr h="0">
                <a:tc>
                  <a:txBody>
                    <a:bodyPr/>
                    <a:lstStyle/>
                    <a:p>
                      <a:pPr algn="ctr"/>
                      <a:r>
                        <a:rPr lang="fr-FR" sz="2700" dirty="0">
                          <a:latin typeface="Times New Roman" panose="02020603050405020304" pitchFamily="18" charset="0"/>
                          <a:cs typeface="Times New Roman" panose="02020603050405020304" pitchFamily="18" charset="0"/>
                        </a:rPr>
                        <a:t>RESPONSABILITE PRESUMEE</a:t>
                      </a:r>
                    </a:p>
                  </a:txBody>
                  <a:tcPr/>
                </a:tc>
                <a:extLst>
                  <a:ext uri="{0D108BD9-81ED-4DB2-BD59-A6C34878D82A}">
                    <a16:rowId xmlns:a16="http://schemas.microsoft.com/office/drawing/2014/main" val="854231308"/>
                  </a:ext>
                </a:extLst>
              </a:tr>
              <a:tr h="4103309">
                <a:tc>
                  <a:txBody>
                    <a:bodyPr/>
                    <a:lstStyle/>
                    <a:p>
                      <a:pPr algn="ctr">
                        <a:lnSpc>
                          <a:spcPct val="150000"/>
                        </a:lnSpc>
                      </a:pPr>
                      <a:endParaRPr lang="fr-FR" sz="400" b="1" dirty="0">
                        <a:latin typeface="Times New Roman" panose="02020603050405020304" pitchFamily="18" charset="0"/>
                        <a:cs typeface="Times New Roman" panose="02020603050405020304" pitchFamily="18" charset="0"/>
                      </a:endParaRPr>
                    </a:p>
                    <a:p>
                      <a:pPr algn="just">
                        <a:lnSpc>
                          <a:spcPct val="200000"/>
                        </a:lnSpc>
                      </a:pPr>
                      <a:r>
                        <a:rPr lang="fr-FR" sz="1700" b="1" dirty="0">
                          <a:latin typeface="Times New Roman" panose="02020603050405020304" pitchFamily="18" charset="0"/>
                          <a:cs typeface="Times New Roman" panose="02020603050405020304" pitchFamily="18" charset="0"/>
                        </a:rPr>
                        <a:t>Par l’expression </a:t>
                      </a:r>
                      <a:r>
                        <a:rPr lang="fr-FR" sz="1700" b="1" dirty="0">
                          <a:solidFill>
                            <a:srgbClr val="0070C0"/>
                          </a:solidFill>
                          <a:latin typeface="Times New Roman" panose="02020603050405020304" pitchFamily="18" charset="0"/>
                          <a:cs typeface="Times New Roman" panose="02020603050405020304" pitchFamily="18" charset="0"/>
                        </a:rPr>
                        <a:t>« </a:t>
                      </a:r>
                      <a:r>
                        <a:rPr lang="fr-FR" sz="1700" b="1" u="sng"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responsabilité présumée </a:t>
                      </a:r>
                      <a:r>
                        <a:rPr lang="fr-FR" sz="1700" b="1" dirty="0">
                          <a:solidFill>
                            <a:srgbClr val="0070C0"/>
                          </a:solidFill>
                          <a:latin typeface="Times New Roman" panose="02020603050405020304" pitchFamily="18" charset="0"/>
                          <a:cs typeface="Times New Roman" panose="02020603050405020304" pitchFamily="18" charset="0"/>
                        </a:rPr>
                        <a:t>», </a:t>
                      </a:r>
                      <a:r>
                        <a:rPr lang="fr-FR" sz="1700" b="1" dirty="0">
                          <a:latin typeface="Times New Roman" panose="02020603050405020304" pitchFamily="18" charset="0"/>
                          <a:cs typeface="Times New Roman" panose="02020603050405020304" pitchFamily="18" charset="0"/>
                        </a:rPr>
                        <a:t>nous faisons référence à toutes les hypothèses où le législateur CIMA décide d’un partage de responsabilité lorsque la part contributive de chaque coauteur ne peut être établie. </a:t>
                      </a:r>
                    </a:p>
                    <a:p>
                      <a:pPr algn="ctr">
                        <a:lnSpc>
                          <a:spcPct val="150000"/>
                        </a:lnSpc>
                      </a:pPr>
                      <a:endParaRPr lang="fr-FR" sz="400" b="1" dirty="0">
                        <a:latin typeface="Times New Roman" panose="02020603050405020304" pitchFamily="18" charset="0"/>
                        <a:cs typeface="Times New Roman" panose="02020603050405020304" pitchFamily="18" charset="0"/>
                      </a:endParaRPr>
                    </a:p>
                    <a:p>
                      <a:pPr algn="just">
                        <a:lnSpc>
                          <a:spcPct val="200000"/>
                        </a:lnSpc>
                      </a:pPr>
                      <a:r>
                        <a:rPr lang="fr-FR" sz="1700" b="1" dirty="0">
                          <a:latin typeface="Times New Roman" panose="02020603050405020304" pitchFamily="18" charset="0"/>
                          <a:cs typeface="Times New Roman" panose="02020603050405020304" pitchFamily="18" charset="0"/>
                        </a:rPr>
                        <a:t>Il s’agit des hypothèses où des assureurs des coauteurs (conducteurs des véhicules en cause) ayant participé à la collision supportent à parts égales les conséquences pécuniaires des responsabilités encourues, à défaut d’une possibilité objective de l’individualisation de la part contributive de chacun.  </a:t>
                      </a:r>
                    </a:p>
                    <a:p>
                      <a:pPr algn="ctr">
                        <a:lnSpc>
                          <a:spcPct val="150000"/>
                        </a:lnSpc>
                      </a:pPr>
                      <a:endParaRPr lang="fr-FR" sz="400" b="1" dirty="0">
                        <a:latin typeface="Times New Roman" panose="02020603050405020304" pitchFamily="18" charset="0"/>
                        <a:cs typeface="Times New Roman" panose="02020603050405020304" pitchFamily="18" charset="0"/>
                      </a:endParaRPr>
                    </a:p>
                    <a:p>
                      <a:pPr algn="just">
                        <a:lnSpc>
                          <a:spcPct val="150000"/>
                        </a:lnSpc>
                      </a:pPr>
                      <a:r>
                        <a:rPr lang="fr-FR" sz="1700" b="1" dirty="0">
                          <a:latin typeface="Times New Roman" panose="02020603050405020304" pitchFamily="18" charset="0"/>
                          <a:cs typeface="Times New Roman" panose="02020603050405020304" pitchFamily="18" charset="0"/>
                        </a:rPr>
                        <a:t>L’expression « responsabilité présumée » que nous utilisons pour qualifier ces situations n’est pas du législateur CIMA. Elle est fonction d’une présomption irréfragable de rôle causal de chaque conducteur ; les conséquences pécuniaires des responsabilités encourues étant assumées par parts égales entre les assureurs des conducteurs des véhicules en cause.</a:t>
                      </a:r>
                    </a:p>
                    <a:p>
                      <a:pPr algn="ctr">
                        <a:lnSpc>
                          <a:spcPct val="150000"/>
                        </a:lnSpc>
                      </a:pPr>
                      <a:endParaRPr lang="fr-FR" sz="400" b="1"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val="3216477544"/>
                  </a:ext>
                </a:extLst>
              </a:tr>
              <a:tr h="844629">
                <a:tc>
                  <a:txBody>
                    <a:bodyPr/>
                    <a:lstStyle/>
                    <a:p>
                      <a:pPr algn="just">
                        <a:lnSpc>
                          <a:spcPct val="150000"/>
                        </a:lnSpc>
                      </a:pPr>
                      <a:r>
                        <a:rPr lang="fr-FR" b="1" u="sng" dirty="0">
                          <a:solidFill>
                            <a:srgbClr val="0070C0"/>
                          </a:solidFill>
                          <a:latin typeface="Times New Roman" panose="02020603050405020304" pitchFamily="18" charset="0"/>
                          <a:cs typeface="Times New Roman" panose="02020603050405020304" pitchFamily="18" charset="0"/>
                        </a:rPr>
                        <a:t>REMARQUE</a:t>
                      </a:r>
                      <a:r>
                        <a:rPr lang="fr-FR" dirty="0">
                          <a:solidFill>
                            <a:srgbClr val="0070C0"/>
                          </a:solidFill>
                          <a:latin typeface="Times New Roman" panose="02020603050405020304" pitchFamily="18" charset="0"/>
                          <a:cs typeface="Times New Roman" panose="02020603050405020304" pitchFamily="18" charset="0"/>
                        </a:rPr>
                        <a:t> </a:t>
                      </a:r>
                      <a:r>
                        <a:rPr lang="fr-FR" b="1" dirty="0">
                          <a:solidFill>
                            <a:srgbClr val="0070C0"/>
                          </a:solidFill>
                          <a:latin typeface="Times New Roman" panose="02020603050405020304" pitchFamily="18" charset="0"/>
                          <a:cs typeface="Times New Roman" panose="02020603050405020304" pitchFamily="18" charset="0"/>
                        </a:rPr>
                        <a:t>: Ce cas ne doit pas être traité à la légère. Il ne faut pas laisser qu’il s’applique dans les situations où il n’est pas approprié. Il faut motiver en fait et en droit le recours à cette responsabilité présumée.</a:t>
                      </a:r>
                    </a:p>
                  </a:txBody>
                  <a:tcPr/>
                </a:tc>
                <a:extLst>
                  <a:ext uri="{0D108BD9-81ED-4DB2-BD59-A6C34878D82A}">
                    <a16:rowId xmlns:a16="http://schemas.microsoft.com/office/drawing/2014/main" val="4217131455"/>
                  </a:ext>
                </a:extLst>
              </a:tr>
            </a:tbl>
          </a:graphicData>
        </a:graphic>
      </p:graphicFrame>
      <p:sp>
        <p:nvSpPr>
          <p:cNvPr id="7" name="ZoneTexte 6">
            <a:extLst>
              <a:ext uri="{FF2B5EF4-FFF2-40B4-BE49-F238E27FC236}">
                <a16:creationId xmlns:a16="http://schemas.microsoft.com/office/drawing/2014/main" id="{FC05A2B3-565E-49A5-A5D7-11650980DBEC}"/>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1741693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D008CB1-D867-5ED3-47A8-70D225339628}"/>
              </a:ext>
            </a:extLst>
          </p:cNvPr>
          <p:cNvSpPr txBox="1"/>
          <p:nvPr/>
        </p:nvSpPr>
        <p:spPr>
          <a:xfrm>
            <a:off x="87459" y="784760"/>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1/ Le </a:t>
            </a:r>
            <a:r>
              <a:rPr lang="fr-FR" b="1" dirty="0">
                <a:solidFill>
                  <a:srgbClr val="0070C0"/>
                </a:solidFill>
                <a:latin typeface="Times New Roman" pitchFamily="18"/>
                <a:cs typeface="Times New Roman" pitchFamily="18"/>
              </a:rPr>
              <a:t>vocabulaire de base </a:t>
            </a:r>
            <a:r>
              <a:rPr lang="fr-FR" sz="1800" b="1" i="0" u="none" strike="noStrike" kern="1200" cap="none" spc="0" baseline="0" dirty="0">
                <a:solidFill>
                  <a:srgbClr val="0070C0"/>
                </a:solidFill>
                <a:uFillTx/>
                <a:latin typeface="Times New Roman" pitchFamily="18"/>
                <a:cs typeface="Times New Roman" pitchFamily="18"/>
              </a:rPr>
              <a:t>(6)</a:t>
            </a:r>
          </a:p>
        </p:txBody>
      </p:sp>
      <p:graphicFrame>
        <p:nvGraphicFramePr>
          <p:cNvPr id="4" name="Tableau 3">
            <a:extLst>
              <a:ext uri="{FF2B5EF4-FFF2-40B4-BE49-F238E27FC236}">
                <a16:creationId xmlns:a16="http://schemas.microsoft.com/office/drawing/2014/main" id="{C510BB75-40C8-04FE-0F3B-81B1862D2DEE}"/>
              </a:ext>
            </a:extLst>
          </p:cNvPr>
          <p:cNvGraphicFramePr>
            <a:graphicFrameLocks noGrp="1"/>
          </p:cNvGraphicFramePr>
          <p:nvPr>
            <p:extLst>
              <p:ext uri="{D42A27DB-BD31-4B8C-83A1-F6EECF244321}">
                <p14:modId xmlns:p14="http://schemas.microsoft.com/office/powerpoint/2010/main" val="3876232907"/>
              </p:ext>
            </p:extLst>
          </p:nvPr>
        </p:nvGraphicFramePr>
        <p:xfrm>
          <a:off x="35495" y="1237963"/>
          <a:ext cx="12131463" cy="5498275"/>
        </p:xfrm>
        <a:graphic>
          <a:graphicData uri="http://schemas.openxmlformats.org/drawingml/2006/table">
            <a:tbl>
              <a:tblPr>
                <a:effectLst>
                  <a:innerShdw blurRad="114300">
                    <a:prstClr val="black"/>
                  </a:innerShdw>
                </a:effectLst>
              </a:tblPr>
              <a:tblGrid>
                <a:gridCol w="4381984">
                  <a:extLst>
                    <a:ext uri="{9D8B030D-6E8A-4147-A177-3AD203B41FA5}">
                      <a16:colId xmlns:a16="http://schemas.microsoft.com/office/drawing/2014/main" val="20000"/>
                    </a:ext>
                  </a:extLst>
                </a:gridCol>
                <a:gridCol w="7749479">
                  <a:extLst>
                    <a:ext uri="{9D8B030D-6E8A-4147-A177-3AD203B41FA5}">
                      <a16:colId xmlns:a16="http://schemas.microsoft.com/office/drawing/2014/main" val="20001"/>
                    </a:ext>
                  </a:extLst>
                </a:gridCol>
              </a:tblGrid>
              <a:tr h="3390313">
                <a:tc>
                  <a:txBody>
                    <a:bodyPr/>
                    <a:lstStyle/>
                    <a:p>
                      <a:pPr algn="ctr">
                        <a:lnSpc>
                          <a:spcPct val="115000"/>
                        </a:lnSpc>
                        <a:spcAft>
                          <a:spcPts val="0"/>
                        </a:spcAft>
                      </a:pPr>
                      <a:r>
                        <a:rPr lang="fr-FR" sz="2700" b="1" dirty="0">
                          <a:solidFill>
                            <a:srgbClr val="00B050"/>
                          </a:solidFill>
                          <a:latin typeface="Times New Roman"/>
                          <a:ea typeface="Calibri"/>
                          <a:cs typeface="Times New Roman"/>
                        </a:rPr>
                        <a:t>LES NOTIONS RELATIVES AU FONDEMENT DE LA RESPONSABILITE ENCOURUE</a:t>
                      </a:r>
                      <a:endParaRPr lang="fr-FR" sz="2700" dirty="0">
                        <a:solidFill>
                          <a:srgbClr val="00B050"/>
                        </a:solidFill>
                        <a:latin typeface="Calibri"/>
                        <a:ea typeface="Calibri"/>
                        <a:cs typeface="Times New Roman"/>
                      </a:endParaRPr>
                    </a:p>
                  </a:txBody>
                  <a:tcPr marL="68537" marR="685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285750" indent="-285750" algn="just">
                        <a:lnSpc>
                          <a:spcPct val="300000"/>
                        </a:lnSpc>
                        <a:spcAft>
                          <a:spcPts val="0"/>
                        </a:spcAft>
                        <a:buFont typeface="Wingdings" panose="05000000000000000000" pitchFamily="2" charset="2"/>
                        <a:buChar char="Ø"/>
                      </a:pPr>
                      <a:r>
                        <a:rPr lang="fr-FR" sz="2700" b="1" dirty="0">
                          <a:latin typeface="Times New Roman" panose="02020603050405020304" pitchFamily="18" charset="0"/>
                          <a:ea typeface="Calibri"/>
                          <a:cs typeface="Times New Roman" panose="02020603050405020304" pitchFamily="18" charset="0"/>
                        </a:rPr>
                        <a:t>Cause étrangère ;</a:t>
                      </a:r>
                    </a:p>
                    <a:p>
                      <a:pPr marL="0" indent="0" algn="just">
                        <a:lnSpc>
                          <a:spcPct val="300000"/>
                        </a:lnSpc>
                        <a:spcAft>
                          <a:spcPts val="0"/>
                        </a:spcAft>
                        <a:buFont typeface="Wingdings" panose="05000000000000000000" pitchFamily="2" charset="2"/>
                        <a:buNone/>
                      </a:pPr>
                      <a:endParaRPr lang="fr-FR" sz="1800" b="1" dirty="0">
                        <a:latin typeface="Times New Roman" panose="02020603050405020304" pitchFamily="18" charset="0"/>
                        <a:ea typeface="Calibri"/>
                        <a:cs typeface="Times New Roman" panose="02020603050405020304" pitchFamily="18" charset="0"/>
                      </a:endParaRPr>
                    </a:p>
                    <a:p>
                      <a:pPr marL="285750" indent="-285750" algn="just">
                        <a:lnSpc>
                          <a:spcPct val="300000"/>
                        </a:lnSpc>
                        <a:spcAft>
                          <a:spcPts val="0"/>
                        </a:spcAft>
                        <a:buFont typeface="Wingdings" panose="05000000000000000000" pitchFamily="2" charset="2"/>
                        <a:buChar char="Ø"/>
                      </a:pPr>
                      <a:r>
                        <a:rPr lang="fr-FR" sz="2700" b="1" dirty="0">
                          <a:latin typeface="Times New Roman" panose="02020603050405020304" pitchFamily="18" charset="0"/>
                          <a:ea typeface="Calibri"/>
                          <a:cs typeface="Times New Roman" panose="02020603050405020304" pitchFamily="18" charset="0"/>
                        </a:rPr>
                        <a:t>Faute ;</a:t>
                      </a:r>
                    </a:p>
                    <a:p>
                      <a:pPr marL="0" indent="0" algn="just">
                        <a:lnSpc>
                          <a:spcPct val="300000"/>
                        </a:lnSpc>
                        <a:spcAft>
                          <a:spcPts val="0"/>
                        </a:spcAft>
                        <a:buFont typeface="Wingdings" panose="05000000000000000000" pitchFamily="2" charset="2"/>
                        <a:buNone/>
                      </a:pPr>
                      <a:endParaRPr lang="fr-FR" sz="1800" b="1" dirty="0">
                        <a:latin typeface="Times New Roman" panose="02020603050405020304" pitchFamily="18" charset="0"/>
                        <a:ea typeface="Calibri"/>
                        <a:cs typeface="Times New Roman" panose="02020603050405020304" pitchFamily="18" charset="0"/>
                      </a:endParaRPr>
                    </a:p>
                    <a:p>
                      <a:pPr marL="285750" indent="-285750" algn="just">
                        <a:lnSpc>
                          <a:spcPct val="300000"/>
                        </a:lnSpc>
                        <a:spcAft>
                          <a:spcPts val="0"/>
                        </a:spcAft>
                        <a:buFont typeface="Wingdings" panose="05000000000000000000" pitchFamily="2" charset="2"/>
                        <a:buChar char="Ø"/>
                      </a:pPr>
                      <a:r>
                        <a:rPr lang="fr-FR" sz="2700" b="1" dirty="0">
                          <a:latin typeface="Times New Roman" panose="02020603050405020304" pitchFamily="18" charset="0"/>
                          <a:ea typeface="Calibri"/>
                          <a:cs typeface="Times New Roman" panose="02020603050405020304" pitchFamily="18" charset="0"/>
                        </a:rPr>
                        <a:t>Implication / Collision.</a:t>
                      </a:r>
                    </a:p>
                    <a:p>
                      <a:pPr marL="0" indent="0" algn="just">
                        <a:lnSpc>
                          <a:spcPct val="300000"/>
                        </a:lnSpc>
                        <a:spcAft>
                          <a:spcPts val="0"/>
                        </a:spcAft>
                        <a:buFont typeface="Wingdings" panose="05000000000000000000" pitchFamily="2" charset="2"/>
                        <a:buNone/>
                      </a:pPr>
                      <a:endParaRPr lang="fr-FR" sz="400" b="1" dirty="0">
                        <a:latin typeface="Times New Roman" panose="02020603050405020304" pitchFamily="18" charset="0"/>
                        <a:ea typeface="Calibri"/>
                        <a:cs typeface="Times New Roman" panose="02020603050405020304" pitchFamily="18" charset="0"/>
                      </a:endParaRPr>
                    </a:p>
                  </a:txBody>
                  <a:tcPr marL="68537" marR="68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0"/>
                  </a:ext>
                </a:extLst>
              </a:tr>
            </a:tbl>
          </a:graphicData>
        </a:graphic>
      </p:graphicFrame>
      <p:sp>
        <p:nvSpPr>
          <p:cNvPr id="6" name="ZoneTexte 5">
            <a:extLst>
              <a:ext uri="{FF2B5EF4-FFF2-40B4-BE49-F238E27FC236}">
                <a16:creationId xmlns:a16="http://schemas.microsoft.com/office/drawing/2014/main" id="{559601CA-99EF-4AB0-BEB5-9402627EB469}"/>
              </a:ext>
            </a:extLst>
          </p:cNvPr>
          <p:cNvSpPr txBox="1"/>
          <p:nvPr/>
        </p:nvSpPr>
        <p:spPr>
          <a:xfrm>
            <a:off x="8159263" y="8684"/>
            <a:ext cx="4023364"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LE REGIME DE RESPONSABILITE DANS LE LIVRE 2 DU CODE CIMA</a:t>
            </a:r>
          </a:p>
        </p:txBody>
      </p:sp>
    </p:spTree>
    <p:extLst>
      <p:ext uri="{BB962C8B-B14F-4D97-AF65-F5344CB8AC3E}">
        <p14:creationId xmlns:p14="http://schemas.microsoft.com/office/powerpoint/2010/main" val="305100744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5691</TotalTime>
  <Words>9699</Words>
  <Application>Microsoft Office PowerPoint</Application>
  <PresentationFormat>Grand écran</PresentationFormat>
  <Paragraphs>482</Paragraphs>
  <Slides>54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54</vt:i4>
      </vt:variant>
    </vt:vector>
  </HeadingPairs>
  <TitlesOfParts>
    <vt:vector size="60" baseType="lpstr">
      <vt:lpstr>Arial</vt:lpstr>
      <vt:lpstr>Calibri</vt:lpstr>
      <vt:lpstr>Calibri Light</vt:lpstr>
      <vt:lpstr>Times New Roman</vt:lpstr>
      <vt:lpstr>Wingdings</vt:lpstr>
      <vt:lpstr>Thème Office</vt:lpstr>
      <vt:lpstr>       LE REGIME DE LA RESPONSABILITE  DANS LE LIVRE 2 DU CODE CIMA</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REGIME DE LA RESPONSABILITE DANS LE LIVRE 2 DU CODE CIMA</dc:title>
  <dc:creator>Pierre ombolo Menoga  (CMSG)</dc:creator>
  <cp:lastModifiedBy>hp</cp:lastModifiedBy>
  <cp:revision>10</cp:revision>
  <cp:lastPrinted>2024-03-04T18:22:56Z</cp:lastPrinted>
  <dcterms:created xsi:type="dcterms:W3CDTF">2024-03-04T15:15:18Z</dcterms:created>
  <dcterms:modified xsi:type="dcterms:W3CDTF">2025-08-15T01:37:53Z</dcterms:modified>
</cp:coreProperties>
</file>